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1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2132856"/>
            <a:ext cx="6624736" cy="1800200"/>
          </a:xfrm>
        </p:spPr>
        <p:txBody>
          <a:bodyPr anchor="t">
            <a:normAutofit fontScale="90000"/>
          </a:bodyPr>
          <a:lstStyle/>
          <a:p>
            <a:pPr algn="r"/>
            <a:r>
              <a:rPr lang="ru-RU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Игровые </a:t>
            </a:r>
            <a:r>
              <a:rPr lang="ru-RU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технологии, </a:t>
            </a:r>
            <a:r>
              <a:rPr lang="ru-RU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направленные </a:t>
            </a:r>
            <a:br>
              <a:rPr lang="ru-RU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36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на развитие речи дошкольника</a:t>
            </a:r>
            <a:r>
              <a:rPr lang="ru-RU" sz="3200" i="1" u="sng" dirty="0" smtClean="0">
                <a:solidFill>
                  <a:srgbClr val="0070C0"/>
                </a:solidFill>
              </a:rPr>
              <a:t/>
            </a:r>
            <a:br>
              <a:rPr lang="ru-RU" sz="3200" i="1" u="sng" dirty="0" smtClean="0">
                <a:solidFill>
                  <a:srgbClr val="0070C0"/>
                </a:solidFill>
              </a:rPr>
            </a:b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4688" y="5949280"/>
            <a:ext cx="5004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200" cap="small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п</a:t>
            </a:r>
            <a:r>
              <a:rPr lang="ru-RU" sz="1200" cap="small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одготовила </a:t>
            </a:r>
            <a:r>
              <a:rPr lang="ru-RU" sz="1200" b="1" cap="small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Тарасова </a:t>
            </a:r>
            <a:r>
              <a:rPr lang="ru-RU" sz="1200" b="1" cap="small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Т.В</a:t>
            </a:r>
            <a:r>
              <a:rPr lang="ru-RU" sz="1200" cap="small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.</a:t>
            </a:r>
            <a:r>
              <a:rPr lang="ru-RU" sz="1200" b="1" cap="small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/>
            </a:r>
            <a:br>
              <a:rPr lang="ru-RU" sz="1200" b="1" cap="small" dirty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</a:br>
            <a:r>
              <a:rPr lang="ru-RU" sz="1200" i="1" cap="small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учитель-логопед </a:t>
            </a:r>
            <a:r>
              <a:rPr lang="ru-RU" sz="1200" b="1" cap="small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МАДОУ</a:t>
            </a:r>
            <a:r>
              <a:rPr lang="ru-RU" sz="1200" cap="small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 д/с № </a:t>
            </a:r>
            <a:r>
              <a:rPr lang="ru-RU" sz="1200" b="1" cap="small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101</a:t>
            </a:r>
            <a:r>
              <a:rPr lang="ru-RU" sz="1200" cap="small" dirty="0" smtClean="0">
                <a:solidFill>
                  <a:srgbClr val="002060"/>
                </a:solidFill>
                <a:latin typeface="Century Gothic" panose="020B0502020202020204" pitchFamily="34" charset="0"/>
                <a:ea typeface="+mj-ea"/>
                <a:cs typeface="+mj-cs"/>
              </a:rPr>
              <a:t> г. Тюмени</a:t>
            </a:r>
            <a:endParaRPr lang="ru-RU" sz="120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1206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Современные игровые технологии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979712" y="1988840"/>
            <a:ext cx="4752528" cy="2664296"/>
          </a:xfrm>
        </p:spPr>
        <p:txBody>
          <a:bodyPr>
            <a:normAutofit/>
          </a:bodyPr>
          <a:lstStyle/>
          <a:p>
            <a:pPr lvl="0"/>
            <a:r>
              <a:rPr lang="ru-RU" sz="3000" dirty="0" smtClean="0"/>
              <a:t> </a:t>
            </a:r>
            <a:r>
              <a:rPr lang="ru-RU" sz="2600" dirty="0" err="1" smtClean="0">
                <a:latin typeface="Century Gothic" panose="020B0502020202020204" pitchFamily="34" charset="0"/>
              </a:rPr>
              <a:t>Квест</a:t>
            </a:r>
            <a:r>
              <a:rPr lang="ru-RU" sz="2600" dirty="0" smtClean="0">
                <a:latin typeface="Century Gothic" panose="020B0502020202020204" pitchFamily="34" charset="0"/>
              </a:rPr>
              <a:t>-игра</a:t>
            </a:r>
            <a:endParaRPr lang="ru-RU" sz="2600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2600" dirty="0" smtClean="0">
                <a:latin typeface="Century Gothic" panose="020B0502020202020204" pitchFamily="34" charset="0"/>
              </a:rPr>
              <a:t> </a:t>
            </a:r>
            <a:r>
              <a:rPr lang="ru-RU" sz="2600" dirty="0" err="1" smtClean="0">
                <a:latin typeface="Century Gothic" panose="020B0502020202020204" pitchFamily="34" charset="0"/>
              </a:rPr>
              <a:t>Мнемотаблицы</a:t>
            </a:r>
            <a:r>
              <a:rPr lang="ru-RU" sz="2600" dirty="0" smtClean="0">
                <a:latin typeface="Century Gothic" panose="020B0502020202020204" pitchFamily="34" charset="0"/>
              </a:rPr>
              <a:t>-схемы</a:t>
            </a:r>
            <a:endParaRPr lang="ru-RU" sz="2600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2600" dirty="0" smtClean="0">
                <a:latin typeface="Century Gothic" panose="020B0502020202020204" pitchFamily="34" charset="0"/>
              </a:rPr>
              <a:t> </a:t>
            </a:r>
            <a:r>
              <a:rPr lang="ru-RU" sz="2600" dirty="0" err="1" smtClean="0">
                <a:latin typeface="Century Gothic" panose="020B0502020202020204" pitchFamily="34" charset="0"/>
              </a:rPr>
              <a:t>Лэпбук</a:t>
            </a:r>
            <a:endParaRPr lang="ru-RU" sz="2600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2600" dirty="0" smtClean="0">
                <a:latin typeface="Century Gothic" panose="020B0502020202020204" pitchFamily="34" charset="0"/>
              </a:rPr>
              <a:t> </a:t>
            </a:r>
            <a:r>
              <a:rPr lang="ru-RU" sz="2600" dirty="0" err="1" smtClean="0">
                <a:latin typeface="Century Gothic" panose="020B0502020202020204" pitchFamily="34" charset="0"/>
              </a:rPr>
              <a:t>Синквейн</a:t>
            </a:r>
            <a:endParaRPr lang="ru-RU" sz="2600" dirty="0" smtClean="0">
              <a:latin typeface="Century Gothic" panose="020B0502020202020204" pitchFamily="34" charset="0"/>
            </a:endParaRPr>
          </a:p>
          <a:p>
            <a:pPr lvl="0"/>
            <a:r>
              <a:rPr lang="ru-RU" sz="2600" dirty="0" smtClean="0">
                <a:latin typeface="Century Gothic" panose="020B0502020202020204" pitchFamily="34" charset="0"/>
              </a:rPr>
              <a:t> Кейс-технология</a:t>
            </a:r>
            <a:endParaRPr lang="ru-RU" sz="2600" dirty="0" smtClean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2712" y="188640"/>
            <a:ext cx="1337320" cy="70609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Квест 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496944" cy="468052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	</a:t>
            </a:r>
            <a:r>
              <a:rPr lang="ru-RU" sz="2800" dirty="0" smtClean="0">
                <a:latin typeface="Century Gothic" panose="020B0502020202020204" pitchFamily="34" charset="0"/>
              </a:rPr>
              <a:t>Это </a:t>
            </a:r>
            <a:r>
              <a:rPr lang="ru-RU" sz="2800" dirty="0" smtClean="0">
                <a:latin typeface="Century Gothic" panose="020B0502020202020204" pitchFamily="34" charset="0"/>
              </a:rPr>
              <a:t>командная игра, в </a:t>
            </a:r>
            <a:r>
              <a:rPr lang="ru-RU" sz="2800" dirty="0" smtClean="0">
                <a:latin typeface="Century Gothic" panose="020B0502020202020204" pitchFamily="34" charset="0"/>
              </a:rPr>
              <a:t>которой</a:t>
            </a:r>
            <a:r>
              <a:rPr lang="ru-RU" sz="2800" dirty="0" smtClean="0">
                <a:latin typeface="Century Gothic" panose="020B0502020202020204" pitchFamily="34" charset="0"/>
              </a:rPr>
              <a:t> игроку необходимо искать различные предметы, находить им применение, разговаривать с различными персонажами в игре, решать головоломки</a:t>
            </a:r>
            <a:r>
              <a:rPr lang="ru-RU" sz="28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2800" dirty="0" smtClean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i="1" dirty="0" smtClean="0">
                <a:latin typeface="Century Gothic" panose="020B0502020202020204" pitchFamily="34" charset="0"/>
              </a:rPr>
              <a:t>Цель </a:t>
            </a:r>
            <a:r>
              <a:rPr lang="ru-RU" sz="2800" b="1" i="1" dirty="0" err="1" smtClean="0">
                <a:latin typeface="Century Gothic" panose="020B0502020202020204" pitchFamily="34" charset="0"/>
              </a:rPr>
              <a:t>квеста</a:t>
            </a:r>
            <a:r>
              <a:rPr lang="ru-RU" sz="2800" b="1" dirty="0" smtClean="0"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latin typeface="Century Gothic" panose="020B0502020202020204" pitchFamily="34" charset="0"/>
              </a:rPr>
              <a:t>- закрепить полученные ранее знания, быстро ориентироваться в ситуации, проявлять смекалку и находчивость, умение вести диалог друг с другом, стремиться к поставленной цели, распределять деятельность.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smtClean="0">
                <a:latin typeface="Century Gothic" panose="020B0502020202020204" pitchFamily="34" charset="0"/>
              </a:rPr>
              <a:t>	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latin typeface="Century Gothic" panose="020B0502020202020204" pitchFamily="34" charset="0"/>
              </a:rPr>
              <a:t>Квест</a:t>
            </a:r>
            <a:r>
              <a:rPr lang="ru-RU" sz="2800" dirty="0" smtClean="0"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latin typeface="Century Gothic" panose="020B0502020202020204" pitchFamily="34" charset="0"/>
              </a:rPr>
              <a:t>имеет четкий </a:t>
            </a:r>
            <a:r>
              <a:rPr lang="ru-RU" sz="2800" b="1" dirty="0" smtClean="0">
                <a:latin typeface="Century Gothic" panose="020B0502020202020204" pitchFamily="34" charset="0"/>
              </a:rPr>
              <a:t>алгоритм</a:t>
            </a:r>
            <a:r>
              <a:rPr lang="ru-RU" sz="2800" dirty="0" smtClean="0">
                <a:latin typeface="Century Gothic" panose="020B0502020202020204" pitchFamily="34" charset="0"/>
              </a:rPr>
              <a:t>: выполнив одно задание, дети получают подсказку к выполнению следующего и д.т., пока не достигнут результата (получение награды).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4968552" cy="926642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Требования </a:t>
            </a:r>
            <a:b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 сценариям для </a:t>
            </a:r>
            <a:r>
              <a:rPr lang="ru-RU" sz="32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квестов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2420888"/>
            <a:ext cx="8568952" cy="3024336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задача не должна быть сложной (вовлечь игрока в процесс</a:t>
            </a:r>
            <a:r>
              <a:rPr lang="ru-RU" b="1" dirty="0" smtClean="0">
                <a:latin typeface="Century Gothic" panose="020B0502020202020204" pitchFamily="34" charset="0"/>
              </a:rPr>
              <a:t>,</a:t>
            </a:r>
            <a:r>
              <a:rPr lang="ru-RU" dirty="0" smtClean="0">
                <a:latin typeface="Century Gothic" panose="020B0502020202020204" pitchFamily="34" charset="0"/>
              </a:rPr>
              <a:t> показать, что у него всё получается);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используемые артефакты и предметы должны строго соответствовать тематике игры и её сюжету;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процесс не должен  вызывать ощущения скуки и утомления;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устранить все риски, позаботиться о безопасности игроков</a:t>
            </a:r>
            <a:r>
              <a:rPr lang="ru-RU" b="1" dirty="0" smtClean="0">
                <a:latin typeface="Century Gothic" panose="020B0502020202020204" pitchFamily="34" charset="0"/>
              </a:rPr>
              <a:t>.</a:t>
            </a:r>
            <a:endParaRPr lang="ru-RU" dirty="0" smtClean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404664"/>
            <a:ext cx="3168352" cy="57606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Мнемотаблицы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2420888"/>
            <a:ext cx="7848872" cy="2088232"/>
          </a:xfrm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3400" dirty="0" err="1" smtClean="0">
                <a:latin typeface="Century Gothic" panose="020B0502020202020204" pitchFamily="34" charset="0"/>
              </a:rPr>
              <a:t>Мнемотаблица</a:t>
            </a:r>
            <a:r>
              <a:rPr lang="ru-RU" sz="3400" dirty="0" smtClean="0">
                <a:latin typeface="Century Gothic" panose="020B0502020202020204" pitchFamily="34" charset="0"/>
              </a:rPr>
              <a:t> – это </a:t>
            </a:r>
            <a:r>
              <a:rPr lang="ru-RU" sz="3400" dirty="0" smtClean="0">
                <a:latin typeface="Century Gothic" panose="020B0502020202020204" pitchFamily="34" charset="0"/>
              </a:rPr>
              <a:t>дидактический </a:t>
            </a:r>
            <a:r>
              <a:rPr lang="ru-RU" sz="3400" dirty="0" smtClean="0">
                <a:latin typeface="Century Gothic" panose="020B0502020202020204" pitchFamily="34" charset="0"/>
              </a:rPr>
              <a:t>материал (</a:t>
            </a:r>
            <a:r>
              <a:rPr lang="ru-RU" sz="3400" i="1" dirty="0" smtClean="0">
                <a:latin typeface="Century Gothic" panose="020B0502020202020204" pitchFamily="34" charset="0"/>
              </a:rPr>
              <a:t>схема</a:t>
            </a:r>
            <a:r>
              <a:rPr lang="ru-RU" sz="3400" dirty="0" smtClean="0">
                <a:latin typeface="Century Gothic" panose="020B0502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 smtClean="0">
                <a:latin typeface="Century Gothic" panose="020B0502020202020204" pitchFamily="34" charset="0"/>
              </a:rPr>
              <a:t> </a:t>
            </a:r>
            <a:endParaRPr lang="ru-RU" sz="3400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3400" dirty="0" smtClean="0">
                <a:latin typeface="Century Gothic" panose="020B0502020202020204" pitchFamily="34" charset="0"/>
              </a:rPr>
              <a:t>	</a:t>
            </a:r>
            <a:r>
              <a:rPr lang="ru-RU" sz="3400" dirty="0" err="1" smtClean="0">
                <a:latin typeface="Century Gothic" panose="020B0502020202020204" pitchFamily="34" charset="0"/>
              </a:rPr>
              <a:t>Мнемотаблицы</a:t>
            </a:r>
            <a:r>
              <a:rPr lang="ru-RU" sz="3400" dirty="0" smtClean="0">
                <a:latin typeface="Century Gothic" panose="020B0502020202020204" pitchFamily="34" charset="0"/>
              </a:rPr>
              <a:t> используют: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400" dirty="0" smtClean="0">
                <a:latin typeface="Century Gothic" panose="020B0502020202020204" pitchFamily="34" charset="0"/>
              </a:rPr>
              <a:t>при </a:t>
            </a:r>
            <a:r>
              <a:rPr lang="ru-RU" sz="3400" dirty="0" smtClean="0">
                <a:latin typeface="Century Gothic" panose="020B0502020202020204" pitchFamily="34" charset="0"/>
              </a:rPr>
              <a:t>обучении составлению рассказов, </a:t>
            </a:r>
            <a:endParaRPr lang="ru-RU" sz="3400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400" dirty="0" smtClean="0">
                <a:latin typeface="Century Gothic" panose="020B0502020202020204" pitchFamily="34" charset="0"/>
              </a:rPr>
              <a:t>при </a:t>
            </a:r>
            <a:r>
              <a:rPr lang="ru-RU" sz="3400" dirty="0" smtClean="0">
                <a:latin typeface="Century Gothic" panose="020B0502020202020204" pitchFamily="34" charset="0"/>
              </a:rPr>
              <a:t>пересказах, </a:t>
            </a:r>
            <a:endParaRPr lang="ru-RU" sz="3400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400" dirty="0" smtClean="0">
                <a:latin typeface="Century Gothic" panose="020B0502020202020204" pitchFamily="34" charset="0"/>
              </a:rPr>
              <a:t>при </a:t>
            </a:r>
            <a:r>
              <a:rPr lang="ru-RU" sz="3400" dirty="0" smtClean="0">
                <a:latin typeface="Century Gothic" panose="020B0502020202020204" pitchFamily="34" charset="0"/>
              </a:rPr>
              <a:t>отгадывании и загадывании загадок, </a:t>
            </a:r>
            <a:endParaRPr lang="ru-RU" sz="3400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3400" dirty="0" smtClean="0">
                <a:latin typeface="Century Gothic" panose="020B0502020202020204" pitchFamily="34" charset="0"/>
              </a:rPr>
              <a:t>при </a:t>
            </a:r>
            <a:r>
              <a:rPr lang="ru-RU" sz="3400" dirty="0" smtClean="0">
                <a:latin typeface="Century Gothic" panose="020B0502020202020204" pitchFamily="34" charset="0"/>
              </a:rPr>
              <a:t>заучивании стихотворений.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47864" y="260648"/>
            <a:ext cx="2242592" cy="652934"/>
          </a:xfrm>
        </p:spPr>
        <p:txBody>
          <a:bodyPr anchor="ctr"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Лэпбук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700808"/>
            <a:ext cx="8424936" cy="3528392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Century Gothic" panose="020B0502020202020204" pitchFamily="34" charset="0"/>
              </a:rPr>
              <a:t>Это самодельная книжка-раскладушка </a:t>
            </a:r>
            <a:r>
              <a:rPr lang="ru-RU" dirty="0" smtClean="0">
                <a:latin typeface="Century Gothic" panose="020B0502020202020204" pitchFamily="34" charset="0"/>
              </a:rPr>
              <a:t>или </a:t>
            </a:r>
            <a:r>
              <a:rPr lang="ru-RU" dirty="0" smtClean="0">
                <a:latin typeface="Century Gothic" panose="020B0502020202020204" pitchFamily="34" charset="0"/>
              </a:rPr>
              <a:t>папка, которая состоит из множества наклеенных картинок, карманчиков, вкладок, объемных аппликаций, открывающихся дверок и окошек.</a:t>
            </a:r>
          </a:p>
          <a:p>
            <a:pPr>
              <a:spcBef>
                <a:spcPts val="0"/>
              </a:spcBef>
              <a:buNone/>
            </a:pPr>
            <a:endParaRPr lang="ru-RU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Главное условие — вся </a:t>
            </a:r>
            <a:r>
              <a:rPr lang="ru-RU" dirty="0" smtClean="0">
                <a:latin typeface="Century Gothic" panose="020B0502020202020204" pitchFamily="34" charset="0"/>
              </a:rPr>
              <a:t>информация должна </a:t>
            </a:r>
            <a:r>
              <a:rPr lang="ru-RU" dirty="0" smtClean="0">
                <a:latin typeface="Century Gothic" panose="020B0502020202020204" pitchFamily="34" charset="0"/>
              </a:rPr>
              <a:t>соответствовать определенной теме.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Весь </a:t>
            </a:r>
            <a:r>
              <a:rPr lang="ru-RU" dirty="0" smtClean="0">
                <a:latin typeface="Century Gothic" panose="020B0502020202020204" pitchFamily="34" charset="0"/>
              </a:rPr>
              <a:t>материал, который </a:t>
            </a:r>
            <a:r>
              <a:rPr lang="ru-RU" dirty="0" smtClean="0">
                <a:latin typeface="Century Gothic" panose="020B0502020202020204" pitchFamily="34" charset="0"/>
              </a:rPr>
              <a:t>ребёнок </a:t>
            </a:r>
            <a:r>
              <a:rPr lang="ru-RU" dirty="0" smtClean="0">
                <a:latin typeface="Century Gothic" panose="020B0502020202020204" pitchFamily="34" charset="0"/>
              </a:rPr>
              <a:t>должен усвоить, </a:t>
            </a:r>
            <a:r>
              <a:rPr lang="ru-RU" dirty="0" smtClean="0">
                <a:latin typeface="Century Gothic" panose="020B0502020202020204" pitchFamily="34" charset="0"/>
              </a:rPr>
              <a:t>подаётся </a:t>
            </a:r>
            <a:r>
              <a:rPr lang="ru-RU" dirty="0" smtClean="0">
                <a:latin typeface="Century Gothic" panose="020B0502020202020204" pitchFamily="34" charset="0"/>
              </a:rPr>
              <a:t>в виде рисунков, </a:t>
            </a:r>
            <a:r>
              <a:rPr lang="ru-RU" dirty="0">
                <a:latin typeface="Century Gothic" panose="020B0502020202020204" pitchFamily="34" charset="0"/>
              </a:rPr>
              <a:t>схем, графиков, </a:t>
            </a:r>
            <a:r>
              <a:rPr lang="ru-RU" dirty="0" smtClean="0">
                <a:latin typeface="Century Gothic" panose="020B0502020202020204" pitchFamily="34" charset="0"/>
              </a:rPr>
              <a:t>небольших </a:t>
            </a:r>
            <a:r>
              <a:rPr lang="ru-RU" dirty="0" smtClean="0">
                <a:latin typeface="Century Gothic" panose="020B0502020202020204" pitchFamily="34" charset="0"/>
              </a:rPr>
              <a:t>текстов, </a:t>
            </a:r>
            <a:r>
              <a:rPr lang="ru-RU" dirty="0" smtClean="0">
                <a:latin typeface="Century Gothic" panose="020B0502020202020204" pitchFamily="34" charset="0"/>
              </a:rPr>
              <a:t>с</a:t>
            </a:r>
            <a:r>
              <a:rPr lang="ru-RU" dirty="0" smtClean="0">
                <a:latin typeface="Century Gothic" panose="020B0502020202020204" pitchFamily="34" charset="0"/>
              </a:rPr>
              <a:t>тишков</a:t>
            </a:r>
            <a:r>
              <a:rPr lang="ru-RU" dirty="0" smtClean="0">
                <a:latin typeface="Century Gothic" panose="020B0502020202020204" pitchFamily="34" charset="0"/>
              </a:rPr>
              <a:t> и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игр.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6864" cy="648072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Последовательность создания </a:t>
            </a:r>
            <a:r>
              <a:rPr lang="ru-RU" sz="32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лэпбука</a:t>
            </a:r>
            <a:r>
              <a:rPr lang="ru-RU" sz="3200" dirty="0" smtClean="0">
                <a:latin typeface="Century Gothic" panose="020B0502020202020204" pitchFamily="34" charset="0"/>
              </a:rPr>
              <a:t/>
            </a:r>
            <a:br>
              <a:rPr lang="ru-RU" sz="3200" dirty="0" smtClean="0">
                <a:latin typeface="Century Gothic" panose="020B0502020202020204" pitchFamily="34" charset="0"/>
              </a:rPr>
            </a:b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2060848"/>
            <a:ext cx="8568952" cy="2376264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выбор темы;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определение, что уже известно по теме, составление плана поиска новой информации;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проработка макета книги;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изучение темы, подбор материала и оформление лэпбука.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3848" y="332656"/>
            <a:ext cx="2016224" cy="562074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Синквейн</a:t>
            </a:r>
            <a:r>
              <a:rPr lang="ru-RU" sz="3600" b="1" u="sng" dirty="0" smtClean="0">
                <a:solidFill>
                  <a:srgbClr val="0070C0"/>
                </a:solidFill>
              </a:rPr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064896" cy="37444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/>
              <a:t> </a:t>
            </a:r>
            <a:r>
              <a:rPr lang="ru-RU" sz="2600" dirty="0" smtClean="0">
                <a:latin typeface="Century Gothic" panose="020B0502020202020204" pitchFamily="34" charset="0"/>
              </a:rPr>
              <a:t>от франц. </a:t>
            </a:r>
            <a:r>
              <a:rPr lang="ru-RU" sz="2600" i="1" dirty="0" smtClean="0">
                <a:latin typeface="Century Gothic" panose="020B0502020202020204" pitchFamily="34" charset="0"/>
              </a:rPr>
              <a:t>«</a:t>
            </a:r>
            <a:r>
              <a:rPr lang="ru-RU" sz="2600" i="1" dirty="0" smtClean="0">
                <a:latin typeface="Century Gothic" panose="020B0502020202020204" pitchFamily="34" charset="0"/>
              </a:rPr>
              <a:t>пять</a:t>
            </a:r>
            <a:r>
              <a:rPr lang="ru-RU" sz="2600" i="1" dirty="0" smtClean="0">
                <a:latin typeface="Century Gothic" panose="020B0502020202020204" pitchFamily="34" charset="0"/>
              </a:rPr>
              <a:t>»</a:t>
            </a:r>
            <a:r>
              <a:rPr lang="ru-RU" sz="2600" dirty="0" smtClean="0">
                <a:latin typeface="Century Gothic" panose="020B0502020202020204" pitchFamily="34" charset="0"/>
              </a:rPr>
              <a:t>, что означает</a:t>
            </a:r>
            <a:r>
              <a:rPr lang="ru-RU" sz="2600" dirty="0" smtClean="0">
                <a:latin typeface="Century Gothic" panose="020B0502020202020204" pitchFamily="34" charset="0"/>
              </a:rPr>
              <a:t> </a:t>
            </a:r>
            <a:endParaRPr lang="ru-RU" sz="2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600" i="1" dirty="0" smtClean="0">
                <a:latin typeface="Century Gothic" panose="020B0502020202020204" pitchFamily="34" charset="0"/>
              </a:rPr>
              <a:t>«</a:t>
            </a:r>
            <a:r>
              <a:rPr lang="ru-RU" sz="2600" i="1" dirty="0" smtClean="0">
                <a:latin typeface="Century Gothic" panose="020B0502020202020204" pitchFamily="34" charset="0"/>
              </a:rPr>
              <a:t>стихотворение из пяти строк»</a:t>
            </a:r>
            <a:r>
              <a:rPr lang="ru-RU" sz="2600" dirty="0" smtClean="0">
                <a:latin typeface="Century Gothic" panose="020B0502020202020204" pitchFamily="34" charset="0"/>
              </a:rPr>
              <a:t>, </a:t>
            </a:r>
            <a:r>
              <a:rPr lang="ru-RU" sz="2600" dirty="0" smtClean="0">
                <a:latin typeface="Century Gothic" panose="020B0502020202020204" pitchFamily="34" charset="0"/>
              </a:rPr>
              <a:t>которые </a:t>
            </a:r>
          </a:p>
          <a:p>
            <a:pPr marL="0" indent="0">
              <a:buNone/>
            </a:pPr>
            <a:r>
              <a:rPr lang="ru-RU" sz="2600" dirty="0" smtClean="0">
                <a:latin typeface="Century Gothic" panose="020B0502020202020204" pitchFamily="34" charset="0"/>
              </a:rPr>
              <a:t>пишутся </a:t>
            </a:r>
            <a:r>
              <a:rPr lang="ru-RU" sz="2600" dirty="0" smtClean="0">
                <a:latin typeface="Century Gothic" panose="020B0502020202020204" pitchFamily="34" charset="0"/>
              </a:rPr>
              <a:t>по определенным правилам.</a:t>
            </a:r>
          </a:p>
          <a:p>
            <a:pPr marL="0" indent="0">
              <a:buNone/>
            </a:pPr>
            <a:r>
              <a:rPr lang="ru-RU" sz="2600" dirty="0" smtClean="0">
                <a:latin typeface="Century Gothic" panose="020B0502020202020204" pitchFamily="34" charset="0"/>
              </a:rPr>
              <a:t>Это своего рода распространение </a:t>
            </a:r>
            <a:r>
              <a:rPr lang="ru-RU" sz="2600" dirty="0" smtClean="0">
                <a:latin typeface="Century Gothic" panose="020B0502020202020204" pitchFamily="34" charset="0"/>
              </a:rPr>
              <a:t>заданного</a:t>
            </a:r>
          </a:p>
          <a:p>
            <a:pPr marL="0" indent="0">
              <a:buNone/>
            </a:pPr>
            <a:r>
              <a:rPr lang="ru-RU" sz="2600" dirty="0" smtClean="0">
                <a:latin typeface="Century Gothic" panose="020B0502020202020204" pitchFamily="34" charset="0"/>
              </a:rPr>
              <a:t>слова-предмета </a:t>
            </a:r>
            <a:r>
              <a:rPr lang="ru-RU" sz="2600" dirty="0" smtClean="0">
                <a:latin typeface="Century Gothic" panose="020B0502020202020204" pitchFamily="34" charset="0"/>
              </a:rPr>
              <a:t>определениями и составление предложений с ним. </a:t>
            </a:r>
          </a:p>
          <a:p>
            <a:pPr marL="0" indent="0">
              <a:buNone/>
            </a:pPr>
            <a:r>
              <a:rPr lang="ru-RU" sz="2600" b="1" dirty="0" smtClean="0">
                <a:latin typeface="Century Gothic" panose="020B0502020202020204" pitchFamily="34" charset="0"/>
              </a:rPr>
              <a:t>Целью </a:t>
            </a:r>
            <a:r>
              <a:rPr lang="ru-RU" sz="2600" dirty="0" smtClean="0">
                <a:latin typeface="Century Gothic" panose="020B0502020202020204" pitchFamily="34" charset="0"/>
              </a:rPr>
              <a:t>синквейна является </a:t>
            </a:r>
            <a:r>
              <a:rPr lang="ru-RU" sz="2600" b="1" dirty="0" smtClean="0">
                <a:latin typeface="Century Gothic" panose="020B0502020202020204" pitchFamily="34" charset="0"/>
              </a:rPr>
              <a:t>обогащение словарного </a:t>
            </a:r>
            <a:r>
              <a:rPr lang="ru-RU" sz="2600" b="1" dirty="0" smtClean="0">
                <a:latin typeface="Century Gothic" panose="020B0502020202020204" pitchFamily="34" charset="0"/>
              </a:rPr>
              <a:t>запаса.</a:t>
            </a:r>
            <a:endParaRPr lang="ru-RU" sz="26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600" b="1" dirty="0" smtClean="0">
                <a:latin typeface="Century Gothic" panose="020B0502020202020204" pitchFamily="34" charset="0"/>
              </a:rPr>
              <a:t>Структура</a:t>
            </a:r>
            <a:r>
              <a:rPr lang="ru-RU" sz="2600" dirty="0" smtClean="0">
                <a:latin typeface="Century Gothic" panose="020B0502020202020204" pitchFamily="34" charset="0"/>
              </a:rPr>
              <a:t> синквейна напоминает ёлочку.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5856" y="260648"/>
            <a:ext cx="2016224" cy="6340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Синквейн</a:t>
            </a:r>
            <a:r>
              <a:rPr lang="ru-RU" sz="3600" b="1" u="sng" dirty="0" smtClean="0">
                <a:solidFill>
                  <a:srgbClr val="0070C0"/>
                </a:solidFill>
              </a:rPr>
              <a:t> </a:t>
            </a:r>
            <a:endParaRPr lang="ru-RU" sz="3600" b="1" u="sng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8064896" cy="309634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000" dirty="0" smtClean="0"/>
              <a:t> </a:t>
            </a:r>
            <a:r>
              <a:rPr lang="ru-RU" dirty="0" smtClean="0">
                <a:latin typeface="Century Gothic" panose="020B0502020202020204" pitchFamily="34" charset="0"/>
              </a:rPr>
              <a:t>Учит </a:t>
            </a:r>
            <a:r>
              <a:rPr lang="ru-RU" dirty="0" smtClean="0">
                <a:latin typeface="Century Gothic" panose="020B0502020202020204" pitchFamily="34" charset="0"/>
              </a:rPr>
              <a:t>выделять главное.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Развивает </a:t>
            </a:r>
            <a:r>
              <a:rPr lang="ru-RU" dirty="0" smtClean="0">
                <a:latin typeface="Century Gothic" panose="020B0502020202020204" pitchFamily="34" charset="0"/>
              </a:rPr>
              <a:t>связную </a:t>
            </a:r>
            <a:r>
              <a:rPr lang="ru-RU" dirty="0" smtClean="0">
                <a:latin typeface="Century Gothic" panose="020B0502020202020204" pitchFamily="34" charset="0"/>
              </a:rPr>
              <a:t>речь.</a:t>
            </a:r>
            <a:endParaRPr lang="ru-RU" dirty="0" smtClean="0">
              <a:latin typeface="Century Gothic" panose="020B0502020202020204" pitchFamily="34" charset="0"/>
            </a:endParaRP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Позволяет </a:t>
            </a:r>
            <a:r>
              <a:rPr lang="ru-RU" dirty="0" smtClean="0">
                <a:latin typeface="Century Gothic" panose="020B0502020202020204" pitchFamily="34" charset="0"/>
              </a:rPr>
              <a:t>закрепить знание </a:t>
            </a:r>
            <a:r>
              <a:rPr lang="ru-RU" dirty="0" smtClean="0">
                <a:latin typeface="Century Gothic" panose="020B0502020202020204" pitchFamily="34" charset="0"/>
              </a:rPr>
              <a:t>частей речи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Учит </a:t>
            </a:r>
            <a:r>
              <a:rPr lang="ru-RU" dirty="0" smtClean="0">
                <a:latin typeface="Century Gothic" panose="020B0502020202020204" pitchFamily="34" charset="0"/>
              </a:rPr>
              <a:t>работать по алгоритму.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Учит </a:t>
            </a:r>
            <a:r>
              <a:rPr lang="ru-RU" dirty="0" smtClean="0">
                <a:latin typeface="Century Gothic" panose="020B0502020202020204" pitchFamily="34" charset="0"/>
              </a:rPr>
              <a:t>чётко формулировать свои мысли.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Развивает </a:t>
            </a:r>
            <a:r>
              <a:rPr lang="ru-RU" dirty="0" smtClean="0">
                <a:latin typeface="Century Gothic" panose="020B0502020202020204" pitchFamily="34" charset="0"/>
              </a:rPr>
              <a:t>творческие способности.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Учит </a:t>
            </a:r>
            <a:r>
              <a:rPr lang="ru-RU" dirty="0" smtClean="0">
                <a:latin typeface="Century Gothic" panose="020B0502020202020204" pitchFamily="34" charset="0"/>
              </a:rPr>
              <a:t>применять полученные </a:t>
            </a:r>
            <a:r>
              <a:rPr lang="ru-RU" dirty="0" smtClean="0">
                <a:latin typeface="Century Gothic" panose="020B0502020202020204" pitchFamily="34" charset="0"/>
              </a:rPr>
              <a:t>знания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на </a:t>
            </a:r>
            <a:r>
              <a:rPr lang="ru-RU" dirty="0" smtClean="0">
                <a:latin typeface="Century Gothic" panose="020B0502020202020204" pitchFamily="34" charset="0"/>
              </a:rPr>
              <a:t>практике.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8820" y="404664"/>
            <a:ext cx="6192688" cy="50405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Правила написания </a:t>
            </a:r>
            <a:r>
              <a:rPr lang="ru-RU" sz="32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синквейна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219256" cy="4536504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Century Gothic" panose="020B0502020202020204" pitchFamily="34" charset="0"/>
              </a:rPr>
              <a:t>1 строка</a:t>
            </a:r>
            <a:r>
              <a:rPr lang="ru-RU" dirty="0" smtClean="0">
                <a:latin typeface="Century Gothic" panose="020B0502020202020204" pitchFamily="34" charset="0"/>
              </a:rPr>
              <a:t>: Кто? Что?  Одно существительное, отражающее тему.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Century Gothic" panose="020B0502020202020204" pitchFamily="34" charset="0"/>
              </a:rPr>
              <a:t>2 строка</a:t>
            </a:r>
            <a:r>
              <a:rPr lang="ru-RU" dirty="0" smtClean="0">
                <a:latin typeface="Century Gothic" panose="020B0502020202020204" pitchFamily="34" charset="0"/>
              </a:rPr>
              <a:t>. Какой? Два прилагательных, описывающих основную мысль.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Century Gothic" panose="020B0502020202020204" pitchFamily="34" charset="0"/>
              </a:rPr>
              <a:t>3 строка</a:t>
            </a:r>
            <a:r>
              <a:rPr lang="ru-RU" dirty="0" smtClean="0">
                <a:latin typeface="Century Gothic" panose="020B0502020202020204" pitchFamily="34" charset="0"/>
              </a:rPr>
              <a:t>. Что делает? </a:t>
            </a:r>
            <a:r>
              <a:rPr lang="ru-RU" dirty="0" smtClean="0">
                <a:latin typeface="Century Gothic" panose="020B0502020202020204" pitchFamily="34" charset="0"/>
              </a:rPr>
              <a:t>Три </a:t>
            </a:r>
            <a:r>
              <a:rPr lang="ru-RU" dirty="0" smtClean="0">
                <a:latin typeface="Century Gothic" panose="020B0502020202020204" pitchFamily="34" charset="0"/>
              </a:rPr>
              <a:t>глагола, говорящие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о </a:t>
            </a:r>
            <a:r>
              <a:rPr lang="ru-RU" dirty="0" smtClean="0">
                <a:latin typeface="Century Gothic" panose="020B0502020202020204" pitchFamily="34" charset="0"/>
              </a:rPr>
              <a:t>действиях в рамках темы.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Century Gothic" panose="020B0502020202020204" pitchFamily="34" charset="0"/>
              </a:rPr>
              <a:t>4 строка</a:t>
            </a:r>
            <a:r>
              <a:rPr lang="ru-RU" dirty="0" smtClean="0">
                <a:latin typeface="Century Gothic" panose="020B0502020202020204" pitchFamily="34" charset="0"/>
              </a:rPr>
              <a:t>. Что автор думает о теме? Фраза, показывающая отношение к теме.(пословица, цитата, крылатое выражение или собственная формулировка).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ru-RU" b="1" dirty="0" smtClean="0">
                <a:latin typeface="Century Gothic" panose="020B0502020202020204" pitchFamily="34" charset="0"/>
              </a:rPr>
              <a:t>5 строка</a:t>
            </a:r>
            <a:r>
              <a:rPr lang="ru-RU" dirty="0" smtClean="0">
                <a:latin typeface="Century Gothic" panose="020B0502020202020204" pitchFamily="34" charset="0"/>
              </a:rPr>
              <a:t>.  </a:t>
            </a:r>
            <a:r>
              <a:rPr lang="ru-RU" dirty="0" smtClean="0">
                <a:latin typeface="Century Gothic" panose="020B0502020202020204" pitchFamily="34" charset="0"/>
              </a:rPr>
              <a:t>Синоним </a:t>
            </a:r>
            <a:r>
              <a:rPr lang="ru-RU" dirty="0" smtClean="0">
                <a:latin typeface="Century Gothic" panose="020B0502020202020204" pitchFamily="34" charset="0"/>
              </a:rPr>
              <a:t>к первому слову.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260648"/>
            <a:ext cx="4248472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Структура </a:t>
            </a:r>
            <a:r>
              <a:rPr lang="ru-RU" sz="36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синквейна</a:t>
            </a:r>
            <a:endParaRPr lang="ru-RU" sz="3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1746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15715" r="3089"/>
          <a:stretch/>
        </p:blipFill>
        <p:spPr bwMode="auto">
          <a:xfrm>
            <a:off x="323528" y="1340768"/>
            <a:ext cx="7992888" cy="5196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196752"/>
            <a:ext cx="8363272" cy="43924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	Развитие</a:t>
            </a:r>
            <a:r>
              <a:rPr lang="ru-RU" dirty="0" smtClean="0">
                <a:latin typeface="Century Gothic" panose="020B0502020202020204" pitchFamily="34" charset="0"/>
              </a:rPr>
              <a:t>  речевых способностей у детей - это одна из главных задач дошкольного образования. </a:t>
            </a:r>
            <a:r>
              <a:rPr lang="ru-RU" dirty="0" smtClean="0">
                <a:latin typeface="Century Gothic" panose="020B0502020202020204" pitchFamily="34" charset="0"/>
              </a:rPr>
              <a:t>Базис </a:t>
            </a:r>
            <a:r>
              <a:rPr lang="ru-RU" dirty="0" smtClean="0">
                <a:latin typeface="Century Gothic" panose="020B0502020202020204" pitchFamily="34" charset="0"/>
              </a:rPr>
              <a:t>речевого общения закладывается в дошкольном детстве, как наиболее сензитивном периоде речевого развития.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Century Gothic" panose="020B0502020202020204" pitchFamily="34" charset="0"/>
              </a:rPr>
              <a:t>	</a:t>
            </a:r>
            <a:r>
              <a:rPr lang="ru-RU" dirty="0" smtClean="0">
                <a:latin typeface="Century Gothic" panose="020B0502020202020204" pitchFamily="34" charset="0"/>
              </a:rPr>
              <a:t>Наиболее </a:t>
            </a:r>
            <a:r>
              <a:rPr lang="ru-RU" dirty="0" smtClean="0">
                <a:latin typeface="Century Gothic" panose="020B0502020202020204" pitchFamily="34" charset="0"/>
              </a:rPr>
              <a:t>благоприятное речевое развитие в дошкольном детстве происходит в игре.</a:t>
            </a:r>
          </a:p>
          <a:p>
            <a:pPr marL="0">
              <a:buNone/>
            </a:pPr>
            <a:endParaRPr lang="ru-RU" b="1" dirty="0" smtClean="0">
              <a:latin typeface="Century Gothic" panose="020B0502020202020204" pitchFamily="34" charset="0"/>
            </a:endParaRPr>
          </a:p>
          <a:p>
            <a:pPr algn="ctr">
              <a:buNone/>
            </a:pPr>
            <a:r>
              <a:rPr lang="ru-RU" b="1" dirty="0" smtClean="0">
                <a:latin typeface="Century Gothic" panose="020B0502020202020204" pitchFamily="34" charset="0"/>
              </a:rPr>
              <a:t>Игровые технологии</a:t>
            </a:r>
            <a:r>
              <a:rPr lang="ru-RU" dirty="0" smtClean="0">
                <a:latin typeface="Century Gothic" panose="020B0502020202020204" pitchFamily="34" charset="0"/>
              </a:rPr>
              <a:t> – это система методов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algn="ctr">
              <a:buNone/>
            </a:pPr>
            <a:r>
              <a:rPr lang="ru-RU" dirty="0" smtClean="0">
                <a:latin typeface="Century Gothic" panose="020B0502020202020204" pitchFamily="34" charset="0"/>
              </a:rPr>
              <a:t>и </a:t>
            </a:r>
            <a:r>
              <a:rPr lang="ru-RU" dirty="0" smtClean="0">
                <a:latin typeface="Century Gothic" panose="020B0502020202020204" pitchFamily="34" charset="0"/>
              </a:rPr>
              <a:t>приёмов организации педагогического процесса в форме различных педагогических игр.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9532" y="188640"/>
            <a:ext cx="8136904" cy="511349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Примеры </a:t>
            </a:r>
            <a:r>
              <a:rPr lang="ru-RU" sz="32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синквейнов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, написанные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детьми</a:t>
            </a:r>
            <a:endParaRPr lang="ru-RU" sz="32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41138"/>
              </p:ext>
            </p:extLst>
          </p:nvPr>
        </p:nvGraphicFramePr>
        <p:xfrm>
          <a:off x="251520" y="1700808"/>
          <a:ext cx="8640960" cy="3749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559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2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2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13991">
                <a:tc>
                  <a:txBody>
                    <a:bodyPr/>
                    <a:lstStyle/>
                    <a:p>
                      <a:r>
                        <a:rPr kumimoji="0" lang="ru-RU" sz="2400" b="0" u="none" kern="1200" dirty="0" smtClean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kumimoji="0" lang="ru-RU" sz="2400" b="1" u="none" kern="1200" dirty="0" smtClean="0">
                          <a:latin typeface="Century Gothic" panose="020B0502020202020204" pitchFamily="34" charset="0"/>
                        </a:rPr>
                        <a:t>. </a:t>
                      </a:r>
                      <a:r>
                        <a:rPr kumimoji="0" lang="ru-RU" sz="2400" b="1" u="sng" kern="1200" dirty="0" smtClean="0">
                          <a:latin typeface="Century Gothic" panose="020B0502020202020204" pitchFamily="34" charset="0"/>
                        </a:rPr>
                        <a:t>Россия</a:t>
                      </a:r>
                      <a:endParaRPr kumimoji="0" lang="ru-RU" sz="2400" b="1" kern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2. Великая, огромная.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3. Объединяет, защищает, восхищает.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4. Умом Россию не понять.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5. </a:t>
                      </a:r>
                      <a:r>
                        <a:rPr kumimoji="0" lang="ru-RU" sz="2400" b="1" kern="1200" dirty="0" smtClean="0">
                          <a:latin typeface="Century Gothic" panose="020B0502020202020204" pitchFamily="34" charset="0"/>
                        </a:rPr>
                        <a:t>Отечество</a:t>
                      </a:r>
                      <a:endParaRPr lang="ru-RU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0" u="none" kern="1200" dirty="0" smtClean="0">
                          <a:latin typeface="Century Gothic" panose="020B0502020202020204" pitchFamily="34" charset="0"/>
                        </a:rPr>
                        <a:t>1. </a:t>
                      </a:r>
                      <a:r>
                        <a:rPr kumimoji="0" lang="ru-RU" sz="2400" b="1" u="sng" kern="1200" dirty="0" smtClean="0">
                          <a:latin typeface="Century Gothic" panose="020B0502020202020204" pitchFamily="34" charset="0"/>
                        </a:rPr>
                        <a:t>Осень</a:t>
                      </a:r>
                      <a:endParaRPr kumimoji="0" lang="ru-RU" sz="2400" b="0" kern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2. Дождливая, разноцветная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3. Приходит, дарит, готовит.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4. Унылая пора, очей очарованье.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5. </a:t>
                      </a:r>
                      <a:r>
                        <a:rPr kumimoji="0" lang="ru-RU" sz="2400" b="1" kern="1200" dirty="0" err="1" smtClean="0">
                          <a:latin typeface="Century Gothic" panose="020B0502020202020204" pitchFamily="34" charset="0"/>
                        </a:rPr>
                        <a:t>Запасиха</a:t>
                      </a:r>
                      <a:endParaRPr lang="ru-RU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400" b="0" u="none" kern="1200" dirty="0" smtClean="0">
                          <a:latin typeface="Century Gothic" panose="020B0502020202020204" pitchFamily="34" charset="0"/>
                        </a:rPr>
                        <a:t>1. </a:t>
                      </a:r>
                      <a:r>
                        <a:rPr kumimoji="0" lang="ru-RU" sz="2400" b="1" u="sng" kern="1200" dirty="0" smtClean="0">
                          <a:latin typeface="Century Gothic" panose="020B0502020202020204" pitchFamily="34" charset="0"/>
                        </a:rPr>
                        <a:t>Бабочка</a:t>
                      </a:r>
                      <a:endParaRPr kumimoji="0" lang="ru-RU" sz="2400" b="1" kern="1200" dirty="0" smtClean="0">
                        <a:latin typeface="Century Gothic" panose="020B0502020202020204" pitchFamily="34" charset="0"/>
                      </a:endParaRP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2. Лёгкая</a:t>
                      </a:r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, красочная.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3. </a:t>
                      </a:r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Порхает, удивляет, улетает.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4. Появляется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из </a:t>
                      </a:r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обычной гусеницы.</a:t>
                      </a:r>
                    </a:p>
                    <a:p>
                      <a:r>
                        <a:rPr kumimoji="0" lang="ru-RU" sz="2400" b="0" kern="1200" dirty="0" smtClean="0">
                          <a:latin typeface="Century Gothic" panose="020B0502020202020204" pitchFamily="34" charset="0"/>
                        </a:rPr>
                        <a:t>5. </a:t>
                      </a:r>
                      <a:r>
                        <a:rPr kumimoji="0" lang="ru-RU" sz="2400" b="1" kern="1200" dirty="0" smtClean="0">
                          <a:latin typeface="Century Gothic" panose="020B0502020202020204" pitchFamily="34" charset="0"/>
                        </a:rPr>
                        <a:t>Насекомое</a:t>
                      </a:r>
                      <a:endParaRPr lang="ru-RU" sz="24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1756276" y="876362"/>
            <a:ext cx="1224136" cy="64807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83968" y="876362"/>
            <a:ext cx="0" cy="648072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5940152" y="876362"/>
            <a:ext cx="1224136" cy="576064"/>
          </a:xfrm>
          <a:prstGeom prst="straightConnector1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4824536" cy="648072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Задания для </a:t>
            </a:r>
            <a:r>
              <a:rPr lang="ru-RU" sz="3200" b="1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синквейна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1628800"/>
            <a:ext cx="8496944" cy="3816424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к одному слову-предмету по лексической теме;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к разным словам-предметам,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связанных </a:t>
            </a:r>
            <a:r>
              <a:rPr lang="ru-RU" dirty="0" smtClean="0">
                <a:latin typeface="Century Gothic" panose="020B0502020202020204" pitchFamily="34" charset="0"/>
              </a:rPr>
              <a:t>между собой лексической темой;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составление короткого рассказа,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с </a:t>
            </a:r>
            <a:r>
              <a:rPr lang="ru-RU" dirty="0" smtClean="0">
                <a:latin typeface="Century Gothic" panose="020B0502020202020204" pitchFamily="34" charset="0"/>
              </a:rPr>
              <a:t>использованием слов и фраз,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входящих в </a:t>
            </a:r>
            <a:r>
              <a:rPr lang="ru-RU" dirty="0" smtClean="0">
                <a:latin typeface="Century Gothic" panose="020B0502020202020204" pitchFamily="34" charset="0"/>
              </a:rPr>
              <a:t>состав этого синквейна;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коррекция и совершенствование готового синквейна;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анализ неполного </a:t>
            </a:r>
            <a:r>
              <a:rPr lang="ru-RU" dirty="0" err="1" smtClean="0">
                <a:latin typeface="Century Gothic" panose="020B0502020202020204" pitchFamily="34" charset="0"/>
              </a:rPr>
              <a:t>синквейна</a:t>
            </a:r>
            <a:r>
              <a:rPr lang="ru-RU" dirty="0" smtClean="0">
                <a:latin typeface="Century Gothic" panose="020B0502020202020204" pitchFamily="34" charset="0"/>
              </a:rPr>
              <a:t>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для </a:t>
            </a:r>
            <a:r>
              <a:rPr lang="ru-RU" dirty="0" smtClean="0">
                <a:latin typeface="Century Gothic" panose="020B0502020202020204" pitchFamily="34" charset="0"/>
              </a:rPr>
              <a:t>определения отсутствующей части.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13384" y="260648"/>
            <a:ext cx="4402832" cy="634082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Кейс-технология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94944" y="1556792"/>
            <a:ext cx="798151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 </a:t>
            </a:r>
            <a:r>
              <a:rPr lang="ru-RU" sz="2600" dirty="0" smtClean="0">
                <a:latin typeface="Century Gothic" panose="020B0502020202020204" pitchFamily="34" charset="0"/>
              </a:rPr>
              <a:t>от </a:t>
            </a:r>
            <a:r>
              <a:rPr lang="ru-RU" sz="2600" dirty="0" smtClean="0">
                <a:latin typeface="Century Gothic" panose="020B0502020202020204" pitchFamily="34" charset="0"/>
              </a:rPr>
              <a:t>латинского </a:t>
            </a:r>
            <a:r>
              <a:rPr lang="ru-RU" sz="2600" b="1" i="1" dirty="0" smtClean="0">
                <a:latin typeface="Century Gothic" panose="020B0502020202020204" pitchFamily="34" charset="0"/>
              </a:rPr>
              <a:t>«casus»</a:t>
            </a:r>
            <a:r>
              <a:rPr lang="ru-RU" sz="2600" dirty="0" smtClean="0">
                <a:latin typeface="Century Gothic" panose="020B0502020202020204" pitchFamily="34" charset="0"/>
              </a:rPr>
              <a:t> - запутанный,   				</a:t>
            </a:r>
            <a:r>
              <a:rPr lang="ru-RU" sz="2600" dirty="0" smtClean="0">
                <a:latin typeface="Century Gothic" panose="020B0502020202020204" pitchFamily="34" charset="0"/>
              </a:rPr>
              <a:t>                          необычный </a:t>
            </a:r>
            <a:r>
              <a:rPr lang="ru-RU" sz="2600" dirty="0" smtClean="0">
                <a:latin typeface="Century Gothic" panose="020B0502020202020204" pitchFamily="34" charset="0"/>
              </a:rPr>
              <a:t>случай, </a:t>
            </a:r>
          </a:p>
          <a:p>
            <a:pPr marL="0" indent="0">
              <a:buNone/>
            </a:pPr>
            <a:r>
              <a:rPr lang="ru-RU" sz="2600" dirty="0" smtClean="0">
                <a:latin typeface="Century Gothic" panose="020B0502020202020204" pitchFamily="34" charset="0"/>
              </a:rPr>
              <a:t>от </a:t>
            </a:r>
            <a:r>
              <a:rPr lang="ru-RU" sz="2600" dirty="0" smtClean="0">
                <a:latin typeface="Century Gothic" panose="020B0502020202020204" pitchFamily="34" charset="0"/>
              </a:rPr>
              <a:t>англ</a:t>
            </a:r>
            <a:r>
              <a:rPr lang="ru-RU" sz="2600" dirty="0">
                <a:latin typeface="Century Gothic" panose="020B0502020202020204" pitchFamily="34" charset="0"/>
              </a:rPr>
              <a:t>.</a:t>
            </a:r>
            <a:r>
              <a:rPr lang="ru-RU" sz="2600" dirty="0" smtClean="0">
                <a:latin typeface="Century Gothic" panose="020B0502020202020204" pitchFamily="34" charset="0"/>
              </a:rPr>
              <a:t> </a:t>
            </a:r>
            <a:r>
              <a:rPr lang="ru-RU" sz="2600" i="1" dirty="0" smtClean="0">
                <a:latin typeface="Century Gothic" panose="020B0502020202020204" pitchFamily="34" charset="0"/>
              </a:rPr>
              <a:t>«case»</a:t>
            </a:r>
            <a:r>
              <a:rPr lang="ru-RU" sz="2600" dirty="0" smtClean="0">
                <a:latin typeface="Century Gothic" panose="020B0502020202020204" pitchFamily="34" charset="0"/>
              </a:rPr>
              <a:t> - </a:t>
            </a:r>
            <a:r>
              <a:rPr lang="ru-RU" sz="2600" dirty="0" smtClean="0">
                <a:latin typeface="Century Gothic" panose="020B0502020202020204" pitchFamily="34" charset="0"/>
              </a:rPr>
              <a:t>портфель</a:t>
            </a:r>
            <a:r>
              <a:rPr lang="ru-RU" sz="2600" dirty="0" smtClean="0">
                <a:latin typeface="Century Gothic" panose="020B0502020202020204" pitchFamily="34" charset="0"/>
              </a:rPr>
              <a:t>, </a:t>
            </a:r>
            <a:r>
              <a:rPr lang="ru-RU" sz="2600" dirty="0" smtClean="0">
                <a:latin typeface="Century Gothic" panose="020B0502020202020204" pitchFamily="34" charset="0"/>
              </a:rPr>
              <a:t>чемоданчик</a:t>
            </a:r>
            <a:r>
              <a:rPr lang="ru-RU" sz="26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ru-RU" sz="26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600" dirty="0" smtClean="0">
                <a:latin typeface="Century Gothic" panose="020B0502020202020204" pitchFamily="34" charset="0"/>
              </a:rPr>
              <a:t>	Это </a:t>
            </a:r>
            <a:r>
              <a:rPr lang="ru-RU" sz="2600" dirty="0" smtClean="0">
                <a:latin typeface="Century Gothic" panose="020B0502020202020204" pitchFamily="34" charset="0"/>
              </a:rPr>
              <a:t>интерактивная технология на основе реальных или вымышленных ситуаций, формирующая у детей новые качества и умения для развития связной речи.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60648"/>
            <a:ext cx="3744416" cy="57606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Кейс-технологии</a:t>
            </a:r>
            <a:r>
              <a:rPr lang="ru-RU" sz="3200" dirty="0" smtClean="0">
                <a:latin typeface="Century Gothic" panose="020B0502020202020204" pitchFamily="34" charset="0"/>
              </a:rPr>
              <a:t> 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91264" cy="4779912"/>
          </a:xfrm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i="1" dirty="0" smtClean="0">
                <a:latin typeface="Century Gothic" panose="020B0502020202020204" pitchFamily="34" charset="0"/>
              </a:rPr>
              <a:t>	</a:t>
            </a:r>
            <a:r>
              <a:rPr lang="ru-RU" sz="3100" dirty="0" smtClean="0">
                <a:latin typeface="Century Gothic" panose="020B0502020202020204" pitchFamily="34" charset="0"/>
              </a:rPr>
              <a:t>Используют </a:t>
            </a:r>
            <a:r>
              <a:rPr lang="ru-RU" sz="3100" dirty="0" smtClean="0">
                <a:latin typeface="Century Gothic" panose="020B0502020202020204" pitchFamily="34" charset="0"/>
              </a:rPr>
              <a:t>описание реальных социальных </a:t>
            </a:r>
            <a:r>
              <a:rPr lang="ru-RU" sz="3100" dirty="0" smtClean="0">
                <a:latin typeface="Century Gothic" panose="020B0502020202020204" pitchFamily="34" charset="0"/>
              </a:rPr>
              <a:t>ситуаций (</a:t>
            </a:r>
            <a:r>
              <a:rPr lang="ru-RU" sz="3100" i="1" dirty="0">
                <a:latin typeface="Century Gothic" panose="020B0502020202020204" pitchFamily="34" charset="0"/>
              </a:rPr>
              <a:t>о</a:t>
            </a:r>
            <a:r>
              <a:rPr lang="ru-RU" sz="3100" i="1" dirty="0" smtClean="0">
                <a:latin typeface="Century Gothic" panose="020B0502020202020204" pitchFamily="34" charset="0"/>
              </a:rPr>
              <a:t>бучающиеся </a:t>
            </a:r>
            <a:r>
              <a:rPr lang="ru-RU" sz="3100" i="1" dirty="0" smtClean="0">
                <a:latin typeface="Century Gothic" panose="020B0502020202020204" pitchFamily="34" charset="0"/>
              </a:rPr>
              <a:t>должны </a:t>
            </a:r>
            <a:r>
              <a:rPr lang="ru-RU" sz="3100" i="1" dirty="0" smtClean="0">
                <a:latin typeface="Century Gothic" panose="020B0502020202020204" pitchFamily="34" charset="0"/>
              </a:rPr>
              <a:t>проанализировать </a:t>
            </a:r>
            <a:r>
              <a:rPr lang="ru-RU" sz="3100" i="1" dirty="0" smtClean="0">
                <a:latin typeface="Century Gothic" panose="020B0502020202020204" pitchFamily="34" charset="0"/>
              </a:rPr>
              <a:t>ситуацию, разобраться в сути проблемы, предложить различные решения и выбрать лучшее из </a:t>
            </a:r>
            <a:r>
              <a:rPr lang="ru-RU" sz="3100" i="1" dirty="0" smtClean="0">
                <a:latin typeface="Century Gothic" panose="020B0502020202020204" pitchFamily="34" charset="0"/>
              </a:rPr>
              <a:t>них</a:t>
            </a:r>
            <a:r>
              <a:rPr lang="ru-RU" sz="3100" dirty="0" smtClean="0">
                <a:latin typeface="Century Gothic" panose="020B0502020202020204" pitchFamily="34" charset="0"/>
              </a:rPr>
              <a:t>).</a:t>
            </a:r>
            <a:endParaRPr lang="ru-RU" sz="31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ru-RU" sz="3100" dirty="0" smtClean="0">
              <a:latin typeface="Century Gothic" panose="020B0502020202020204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3100" dirty="0" smtClean="0">
                <a:latin typeface="Century Gothic" panose="020B0502020202020204" pitchFamily="34" charset="0"/>
              </a:rPr>
              <a:t>Кейсы </a:t>
            </a:r>
            <a:r>
              <a:rPr lang="ru-RU" sz="3100" dirty="0" smtClean="0">
                <a:latin typeface="Century Gothic" panose="020B0502020202020204" pitchFamily="34" charset="0"/>
              </a:rPr>
              <a:t>базируются на реальном фактическом материале или </a:t>
            </a:r>
            <a:r>
              <a:rPr lang="ru-RU" sz="3100" dirty="0" smtClean="0">
                <a:latin typeface="Century Gothic" panose="020B0502020202020204" pitchFamily="34" charset="0"/>
              </a:rPr>
              <a:t>какой-то  </a:t>
            </a:r>
            <a:r>
              <a:rPr lang="ru-RU" sz="3100" dirty="0" smtClean="0">
                <a:latin typeface="Century Gothic" panose="020B0502020202020204" pitchFamily="34" charset="0"/>
              </a:rPr>
              <a:t>ситуации.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100" dirty="0" smtClean="0">
                <a:latin typeface="Century Gothic" panose="020B0502020202020204" pitchFamily="34" charset="0"/>
              </a:rPr>
              <a:t>	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100" dirty="0" smtClean="0">
                <a:latin typeface="Century Gothic" panose="020B0502020202020204" pitchFamily="34" charset="0"/>
              </a:rPr>
              <a:t>Технология</a:t>
            </a:r>
            <a:r>
              <a:rPr lang="ru-RU" sz="3100" b="1" dirty="0" smtClean="0">
                <a:latin typeface="Century Gothic" panose="020B0502020202020204" pitchFamily="34" charset="0"/>
              </a:rPr>
              <a:t> </a:t>
            </a:r>
            <a:r>
              <a:rPr lang="ru-RU" sz="3100" dirty="0" smtClean="0">
                <a:latin typeface="Century Gothic" panose="020B0502020202020204" pitchFamily="34" charset="0"/>
              </a:rPr>
              <a:t>метода заключается в том, </a:t>
            </a:r>
            <a:r>
              <a:rPr lang="ru-RU" sz="3100" dirty="0" smtClean="0">
                <a:latin typeface="Century Gothic" panose="020B0502020202020204" pitchFamily="34" charset="0"/>
              </a:rPr>
              <a:t>что </a:t>
            </a:r>
            <a:r>
              <a:rPr lang="ru-RU" sz="3100" dirty="0" smtClean="0">
                <a:latin typeface="Century Gothic" panose="020B0502020202020204" pitchFamily="34" charset="0"/>
              </a:rPr>
              <a:t>разрабатывается или подбирается </a:t>
            </a:r>
            <a:r>
              <a:rPr lang="ru-RU" sz="3100" dirty="0" smtClean="0">
                <a:latin typeface="Century Gothic" panose="020B0502020202020204" pitchFamily="34" charset="0"/>
              </a:rPr>
              <a:t>конкретная </a:t>
            </a:r>
            <a:r>
              <a:rPr lang="ru-RU" sz="3100" dirty="0" smtClean="0">
                <a:latin typeface="Century Gothic" panose="020B0502020202020204" pitchFamily="34" charset="0"/>
              </a:rPr>
              <a:t>ситуация, ставится комплекс </a:t>
            </a:r>
            <a:r>
              <a:rPr lang="ru-RU" sz="3100" dirty="0" smtClean="0">
                <a:latin typeface="Century Gothic" panose="020B0502020202020204" pitchFamily="34" charset="0"/>
              </a:rPr>
              <a:t>вопросов </a:t>
            </a:r>
            <a:r>
              <a:rPr lang="ru-RU" sz="3100" dirty="0" smtClean="0">
                <a:latin typeface="Century Gothic" panose="020B0502020202020204" pitchFamily="34" charset="0"/>
              </a:rPr>
              <a:t>или задач, разворачивается дискуссия.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3100" dirty="0" smtClean="0">
                <a:latin typeface="Century Gothic" panose="020B0502020202020204" pitchFamily="34" charset="0"/>
              </a:rPr>
              <a:t>	Главная </a:t>
            </a:r>
            <a:r>
              <a:rPr lang="ru-RU" sz="3100" dirty="0" smtClean="0">
                <a:latin typeface="Century Gothic" panose="020B0502020202020204" pitchFamily="34" charset="0"/>
              </a:rPr>
              <a:t>задача – развивать способность анализировать различные проблемы </a:t>
            </a:r>
            <a:r>
              <a:rPr lang="ru-RU" sz="3100" dirty="0" smtClean="0">
                <a:latin typeface="Century Gothic" panose="020B0502020202020204" pitchFamily="34" charset="0"/>
              </a:rPr>
              <a:t>и </a:t>
            </a:r>
            <a:r>
              <a:rPr lang="ru-RU" sz="3100" dirty="0" smtClean="0">
                <a:latin typeface="Century Gothic" panose="020B0502020202020204" pitchFamily="34" charset="0"/>
              </a:rPr>
              <a:t>находить их</a:t>
            </a:r>
            <a:r>
              <a:rPr lang="ru-RU" sz="2800" dirty="0" smtClean="0">
                <a:latin typeface="Century Gothic" panose="020B0502020202020204" pitchFamily="34" charset="0"/>
              </a:rPr>
              <a:t> решение, а также </a:t>
            </a:r>
            <a:r>
              <a:rPr lang="ru-RU" sz="2800" dirty="0" smtClean="0">
                <a:latin typeface="Century Gothic" panose="020B0502020202020204" pitchFamily="34" charset="0"/>
              </a:rPr>
              <a:t>умение работать </a:t>
            </a:r>
            <a:r>
              <a:rPr lang="ru-RU" sz="2800" dirty="0" smtClean="0">
                <a:latin typeface="Century Gothic" panose="020B0502020202020204" pitchFamily="34" charset="0"/>
              </a:rPr>
              <a:t>с информацией.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76672"/>
            <a:ext cx="3610744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Виды </a:t>
            </a:r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кейсов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1988840"/>
            <a:ext cx="7632848" cy="302433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ru-RU" dirty="0" smtClean="0">
                <a:latin typeface="Century Gothic" panose="020B0502020202020204" pitchFamily="34" charset="0"/>
              </a:rPr>
              <a:t>С</a:t>
            </a:r>
            <a:r>
              <a:rPr lang="ru-RU" dirty="0" smtClean="0">
                <a:latin typeface="Century Gothic" panose="020B0502020202020204" pitchFamily="34" charset="0"/>
              </a:rPr>
              <a:t> дошкольниками</a:t>
            </a:r>
            <a:r>
              <a:rPr lang="ru-RU" b="1" dirty="0" smtClean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обычно используют </a:t>
            </a:r>
            <a:r>
              <a:rPr lang="ru-RU" b="1" dirty="0" smtClean="0">
                <a:latin typeface="Century Gothic" panose="020B0502020202020204" pitchFamily="34" charset="0"/>
              </a:rPr>
              <a:t>три вида</a:t>
            </a:r>
            <a:r>
              <a:rPr lang="ru-RU" dirty="0" smtClean="0">
                <a:latin typeface="Century Gothic" panose="020B0502020202020204" pitchFamily="34" charset="0"/>
              </a:rPr>
              <a:t>:</a:t>
            </a:r>
          </a:p>
          <a:p>
            <a:pPr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Кейс-</a:t>
            </a:r>
            <a:r>
              <a:rPr lang="ru-RU" b="1" dirty="0" smtClean="0">
                <a:latin typeface="Century Gothic" panose="020B0502020202020204" pitchFamily="34" charset="0"/>
              </a:rPr>
              <a:t>текстовая </a:t>
            </a:r>
            <a:r>
              <a:rPr lang="ru-RU" b="1" dirty="0" smtClean="0">
                <a:latin typeface="Century Gothic" panose="020B0502020202020204" pitchFamily="34" charset="0"/>
              </a:rPr>
              <a:t>информация</a:t>
            </a:r>
            <a:r>
              <a:rPr lang="ru-RU" b="1" i="1" dirty="0" smtClean="0">
                <a:latin typeface="Century Gothic" panose="020B0502020202020204" pitchFamily="34" charset="0"/>
              </a:rPr>
              <a:t> </a:t>
            </a:r>
            <a:r>
              <a:rPr lang="ru-RU" i="1" dirty="0" smtClean="0">
                <a:latin typeface="Century Gothic" panose="020B0502020202020204" pitchFamily="34" charset="0"/>
              </a:rPr>
              <a:t>(отрывки </a:t>
            </a:r>
            <a:r>
              <a:rPr lang="ru-RU" i="1" dirty="0" smtClean="0">
                <a:latin typeface="Century Gothic" panose="020B0502020202020204" pitchFamily="34" charset="0"/>
              </a:rPr>
              <a:t>литературных произведений, стихи</a:t>
            </a:r>
            <a:r>
              <a:rPr lang="ru-RU" i="1" dirty="0" smtClean="0">
                <a:latin typeface="Century Gothic" panose="020B0502020202020204" pitchFamily="34" charset="0"/>
              </a:rPr>
              <a:t>)</a:t>
            </a:r>
            <a:r>
              <a:rPr lang="ru-RU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Кейс-</a:t>
            </a:r>
            <a:r>
              <a:rPr lang="ru-RU" b="1" dirty="0" smtClean="0">
                <a:latin typeface="Century Gothic" panose="020B0502020202020204" pitchFamily="34" charset="0"/>
              </a:rPr>
              <a:t>иллюстрации</a:t>
            </a:r>
            <a:r>
              <a:rPr lang="ru-RU" dirty="0" smtClean="0">
                <a:latin typeface="Century Gothic" panose="020B0502020202020204" pitchFamily="34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ru-RU" sz="800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Кейс-</a:t>
            </a:r>
            <a:r>
              <a:rPr lang="ru-RU" b="1" dirty="0" smtClean="0">
                <a:latin typeface="Century Gothic" panose="020B0502020202020204" pitchFamily="34" charset="0"/>
              </a:rPr>
              <a:t>фотографии</a:t>
            </a:r>
            <a:r>
              <a:rPr lang="ru-RU" dirty="0" smtClean="0">
                <a:latin typeface="Century Gothic" panose="020B0502020202020204" pitchFamily="34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7132240" cy="504056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Использование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игровых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технологий </a:t>
            </a:r>
            <a:endParaRPr lang="ru-RU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844824"/>
            <a:ext cx="8568952" cy="4277072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i="1" dirty="0" smtClean="0">
                <a:latin typeface="Century Gothic" panose="020B0502020202020204" pitchFamily="34" charset="0"/>
              </a:rPr>
              <a:t>помогает</a:t>
            </a:r>
            <a:r>
              <a:rPr lang="ru-RU" dirty="0" smtClean="0">
                <a:latin typeface="Century Gothic" panose="020B0502020202020204" pitchFamily="34" charset="0"/>
              </a:rPr>
              <a:t> организовать работу интереснее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и </a:t>
            </a:r>
            <a:r>
              <a:rPr lang="ru-RU" dirty="0" smtClean="0">
                <a:latin typeface="Century Gothic" panose="020B0502020202020204" pitchFamily="34" charset="0"/>
              </a:rPr>
              <a:t>разнообразнее, </a:t>
            </a:r>
          </a:p>
          <a:p>
            <a:pPr lvl="0">
              <a:spcBef>
                <a:spcPts val="0"/>
              </a:spcBef>
            </a:pPr>
            <a:r>
              <a:rPr lang="ru-RU" i="1" dirty="0" smtClean="0">
                <a:latin typeface="Century Gothic" panose="020B0502020202020204" pitchFamily="34" charset="0"/>
              </a:rPr>
              <a:t>создает</a:t>
            </a:r>
            <a:r>
              <a:rPr lang="ru-RU" dirty="0" smtClean="0">
                <a:latin typeface="Century Gothic" panose="020B0502020202020204" pitchFamily="34" charset="0"/>
              </a:rPr>
              <a:t> интерес у детей, приносит им удовлетворение,</a:t>
            </a:r>
          </a:p>
          <a:p>
            <a:pPr lvl="0">
              <a:spcBef>
                <a:spcPts val="0"/>
              </a:spcBef>
            </a:pPr>
            <a:r>
              <a:rPr lang="ru-RU" i="1" dirty="0" smtClean="0">
                <a:latin typeface="Century Gothic" panose="020B0502020202020204" pitchFamily="34" charset="0"/>
              </a:rPr>
              <a:t>оказывает</a:t>
            </a:r>
            <a:r>
              <a:rPr lang="ru-RU" dirty="0" smtClean="0">
                <a:latin typeface="Century Gothic" panose="020B0502020202020204" pitchFamily="34" charset="0"/>
              </a:rPr>
              <a:t> влияние на быстроту запоминания, понимания и усвоения программного материала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lv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в </a:t>
            </a:r>
            <a:r>
              <a:rPr lang="ru-RU" dirty="0" smtClean="0">
                <a:latin typeface="Century Gothic" panose="020B0502020202020204" pitchFamily="34" charset="0"/>
              </a:rPr>
              <a:t>полном объёме,</a:t>
            </a:r>
          </a:p>
          <a:p>
            <a:pPr lvl="0">
              <a:spcBef>
                <a:spcPts val="0"/>
              </a:spcBef>
            </a:pPr>
            <a:r>
              <a:rPr lang="ru-RU" i="1" dirty="0" smtClean="0">
                <a:latin typeface="Century Gothic" panose="020B0502020202020204" pitchFamily="34" charset="0"/>
              </a:rPr>
              <a:t>активизирует</a:t>
            </a:r>
            <a:r>
              <a:rPr lang="ru-RU" dirty="0" smtClean="0">
                <a:latin typeface="Century Gothic" panose="020B0502020202020204" pitchFamily="34" charset="0"/>
              </a:rPr>
              <a:t> словарный запас,  </a:t>
            </a:r>
            <a:r>
              <a:rPr lang="ru-RU" dirty="0" smtClean="0">
                <a:latin typeface="Century Gothic" panose="020B0502020202020204" pitchFamily="34" charset="0"/>
              </a:rPr>
              <a:t>способствует</a:t>
            </a:r>
            <a:r>
              <a:rPr lang="ru-RU" dirty="0" smtClean="0">
                <a:latin typeface="Century Gothic" panose="020B0502020202020204" pitchFamily="34" charset="0"/>
              </a:rPr>
              <a:t> развитию связной речи.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5688632" cy="1143000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Разделы игровых технологий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речевом 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развитии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2060848"/>
            <a:ext cx="8347484" cy="399122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Игры </a:t>
            </a:r>
            <a:r>
              <a:rPr lang="ru-RU" dirty="0" smtClean="0">
                <a:latin typeface="Century Gothic" panose="020B0502020202020204" pitchFamily="34" charset="0"/>
              </a:rPr>
              <a:t>для развития фонематического восприятия;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Игры </a:t>
            </a:r>
            <a:r>
              <a:rPr lang="ru-RU" dirty="0" smtClean="0">
                <a:latin typeface="Century Gothic" panose="020B0502020202020204" pitchFamily="34" charset="0"/>
              </a:rPr>
              <a:t>для коррекции звукопроизношения;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Игры </a:t>
            </a:r>
            <a:r>
              <a:rPr lang="ru-RU" dirty="0" smtClean="0">
                <a:latin typeface="Century Gothic" panose="020B0502020202020204" pitchFamily="34" charset="0"/>
              </a:rPr>
              <a:t>для развития мелкой моторики;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Игры </a:t>
            </a:r>
            <a:r>
              <a:rPr lang="ru-RU" dirty="0" smtClean="0">
                <a:latin typeface="Century Gothic" panose="020B0502020202020204" pitchFamily="34" charset="0"/>
              </a:rPr>
              <a:t>для развития связной речи;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Голосовые </a:t>
            </a:r>
            <a:r>
              <a:rPr lang="ru-RU" dirty="0" smtClean="0">
                <a:latin typeface="Century Gothic" panose="020B0502020202020204" pitchFamily="34" charset="0"/>
              </a:rPr>
              <a:t>и логоритмические игры;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Игры </a:t>
            </a:r>
            <a:r>
              <a:rPr lang="ru-RU" dirty="0" smtClean="0">
                <a:latin typeface="Century Gothic" panose="020B0502020202020204" pitchFamily="34" charset="0"/>
              </a:rPr>
              <a:t>для профилактики и преодоления нарушений письма и чтения;</a:t>
            </a:r>
          </a:p>
          <a:p>
            <a:pPr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Игры</a:t>
            </a:r>
            <a:r>
              <a:rPr lang="ru-RU" dirty="0" smtClean="0">
                <a:latin typeface="Century Gothic" panose="020B0502020202020204" pitchFamily="34" charset="0"/>
              </a:rPr>
              <a:t>, </a:t>
            </a:r>
            <a:r>
              <a:rPr lang="ru-RU" dirty="0" smtClean="0">
                <a:latin typeface="Century Gothic" panose="020B0502020202020204" pitchFamily="34" charset="0"/>
              </a:rPr>
              <a:t>направленные на</a:t>
            </a:r>
            <a:r>
              <a:rPr lang="ru-RU" dirty="0" smtClean="0">
                <a:latin typeface="Century Gothic" panose="020B0502020202020204" pitchFamily="34" charset="0"/>
              </a:rPr>
              <a:t> развитие 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</a:t>
            </a:r>
            <a:r>
              <a:rPr lang="ru-RU" dirty="0" smtClean="0">
                <a:latin typeface="Century Gothic" panose="020B0502020202020204" pitchFamily="34" charset="0"/>
              </a:rPr>
              <a:t>пространственного </a:t>
            </a:r>
            <a:r>
              <a:rPr lang="ru-RU" dirty="0" smtClean="0">
                <a:latin typeface="Century Gothic" panose="020B0502020202020204" pitchFamily="34" charset="0"/>
              </a:rPr>
              <a:t>гнозиса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6192688" cy="576064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Традиционные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игровые технологии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8219256" cy="237626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3000" dirty="0" smtClean="0"/>
              <a:t> </a:t>
            </a:r>
            <a:r>
              <a:rPr lang="ru-RU" dirty="0" smtClean="0">
                <a:latin typeface="Century Gothic" panose="020B0502020202020204" pitchFamily="34" charset="0"/>
              </a:rPr>
              <a:t>Дидактическая игра</a:t>
            </a:r>
            <a:endParaRPr lang="ru-RU" dirty="0" smtClean="0"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Театрализованные </a:t>
            </a:r>
            <a:r>
              <a:rPr lang="ru-RU" dirty="0" smtClean="0">
                <a:latin typeface="Century Gothic" panose="020B0502020202020204" pitchFamily="34" charset="0"/>
              </a:rPr>
              <a:t>игры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Пальчиковые </a:t>
            </a:r>
            <a:r>
              <a:rPr lang="ru-RU" dirty="0" smtClean="0">
                <a:latin typeface="Century Gothic" panose="020B0502020202020204" pitchFamily="34" charset="0"/>
              </a:rPr>
              <a:t>игры 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Игровые </a:t>
            </a:r>
            <a:r>
              <a:rPr lang="ru-RU" dirty="0" smtClean="0">
                <a:latin typeface="Century Gothic" panose="020B0502020202020204" pitchFamily="34" charset="0"/>
              </a:rPr>
              <a:t>приёмы при заучивании стихотворений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err="1" smtClean="0">
                <a:latin typeface="Century Gothic" panose="020B0502020202020204" pitchFamily="34" charset="0"/>
              </a:rPr>
              <a:t>Сказкатерапия</a:t>
            </a:r>
            <a:endParaRPr lang="ru-RU" dirty="0" smtClean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5904656" cy="5669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Дидактическая игра является</a:t>
            </a:r>
            <a:r>
              <a:rPr lang="ru-RU" sz="36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:</a:t>
            </a:r>
            <a:endParaRPr lang="ru-RU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11560" y="2348880"/>
            <a:ext cx="8291264" cy="2016224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3200" dirty="0" smtClean="0"/>
              <a:t> </a:t>
            </a:r>
            <a:r>
              <a:rPr lang="ru-RU" dirty="0" smtClean="0">
                <a:latin typeface="Century Gothic" panose="020B0502020202020204" pitchFamily="34" charset="0"/>
              </a:rPr>
              <a:t>игровым </a:t>
            </a:r>
            <a:r>
              <a:rPr lang="ru-RU" dirty="0" smtClean="0">
                <a:latin typeface="Century Gothic" panose="020B0502020202020204" pitchFamily="34" charset="0"/>
              </a:rPr>
              <a:t>методом </a:t>
            </a:r>
            <a:r>
              <a:rPr lang="ru-RU" dirty="0" smtClean="0">
                <a:latin typeface="Century Gothic" panose="020B0502020202020204" pitchFamily="34" charset="0"/>
              </a:rPr>
              <a:t>обучения</a:t>
            </a:r>
            <a:endParaRPr lang="ru-RU" dirty="0" smtClean="0">
              <a:latin typeface="Century Gothic" panose="020B0502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Century Gothic" panose="020B0502020202020204" pitchFamily="34" charset="0"/>
              </a:rPr>
              <a:t> формой </a:t>
            </a:r>
            <a:r>
              <a:rPr lang="ru-RU" dirty="0" smtClean="0">
                <a:latin typeface="Century Gothic" panose="020B0502020202020204" pitchFamily="34" charset="0"/>
              </a:rPr>
              <a:t>обучения </a:t>
            </a:r>
            <a:r>
              <a:rPr lang="ru-RU" dirty="0" smtClean="0">
                <a:latin typeface="Century Gothic" panose="020B0502020202020204" pitchFamily="34" charset="0"/>
              </a:rPr>
              <a:t>детей</a:t>
            </a:r>
            <a:endParaRPr lang="ru-RU" dirty="0" smtClean="0">
              <a:latin typeface="Century Gothic" panose="020B0502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Century Gothic" panose="020B0502020202020204" pitchFamily="34" charset="0"/>
              </a:rPr>
              <a:t> самостоятельной </a:t>
            </a:r>
            <a:r>
              <a:rPr lang="ru-RU" dirty="0" smtClean="0">
                <a:latin typeface="Century Gothic" panose="020B0502020202020204" pitchFamily="34" charset="0"/>
              </a:rPr>
              <a:t>игровой </a:t>
            </a:r>
            <a:r>
              <a:rPr lang="ru-RU" dirty="0" smtClean="0">
                <a:latin typeface="Century Gothic" panose="020B0502020202020204" pitchFamily="34" charset="0"/>
              </a:rPr>
              <a:t>деятельностью</a:t>
            </a:r>
            <a:endParaRPr lang="ru-RU" dirty="0" smtClean="0">
              <a:latin typeface="Century Gothic" panose="020B0502020202020204" pitchFamily="34" charset="0"/>
            </a:endParaRPr>
          </a:p>
          <a:p>
            <a:pPr lvl="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dirty="0" smtClean="0">
                <a:latin typeface="Century Gothic" panose="020B0502020202020204" pitchFamily="34" charset="0"/>
              </a:rPr>
              <a:t> средством </a:t>
            </a:r>
            <a:r>
              <a:rPr lang="ru-RU" dirty="0" smtClean="0">
                <a:latin typeface="Century Gothic" panose="020B0502020202020204" pitchFamily="34" charset="0"/>
              </a:rPr>
              <a:t>всестороннего воспитания </a:t>
            </a:r>
            <a:r>
              <a:rPr lang="ru-RU" dirty="0" smtClean="0">
                <a:latin typeface="Century Gothic" panose="020B0502020202020204" pitchFamily="34" charset="0"/>
              </a:rPr>
              <a:t>ребёнка</a:t>
            </a:r>
            <a:endParaRPr lang="ru-RU" dirty="0" smtClean="0">
              <a:latin typeface="Century Gothic" panose="020B0502020202020204" pitchFamily="34" charset="0"/>
            </a:endParaRPr>
          </a:p>
          <a:p>
            <a:endParaRPr lang="ru-RU" sz="3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6192688" cy="64807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Виды дидактических </a:t>
            </a:r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игр</a:t>
            </a:r>
            <a:endParaRPr lang="ru-RU" sz="3200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2348880"/>
            <a:ext cx="6192688" cy="1800200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v"/>
            </a:pPr>
            <a:r>
              <a:rPr lang="ru-RU" sz="3200" dirty="0" smtClean="0"/>
              <a:t> </a:t>
            </a:r>
            <a:r>
              <a:rPr lang="ru-RU" dirty="0" smtClean="0">
                <a:latin typeface="Century Gothic" panose="020B0502020202020204" pitchFamily="34" charset="0"/>
              </a:rPr>
              <a:t>Игры </a:t>
            </a:r>
            <a:r>
              <a:rPr lang="ru-RU" dirty="0" smtClean="0">
                <a:latin typeface="Century Gothic" panose="020B0502020202020204" pitchFamily="34" charset="0"/>
              </a:rPr>
              <a:t>с предметами (игрушками</a:t>
            </a:r>
            <a:r>
              <a:rPr lang="ru-RU" dirty="0" smtClean="0">
                <a:latin typeface="Century Gothic" panose="020B0502020202020204" pitchFamily="34" charset="0"/>
              </a:rPr>
              <a:t>)</a:t>
            </a:r>
            <a:endParaRPr lang="ru-RU" dirty="0" smtClean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 smtClean="0">
                <a:latin typeface="Century Gothic" panose="020B0502020202020204" pitchFamily="34" charset="0"/>
              </a:rPr>
              <a:t> Настольно­-печатные игры</a:t>
            </a:r>
            <a:endParaRPr lang="ru-RU" dirty="0" smtClean="0">
              <a:latin typeface="Century Gothic" panose="020B0502020202020204" pitchFamily="34" charset="0"/>
            </a:endParaRPr>
          </a:p>
          <a:p>
            <a:pPr lvl="0">
              <a:buFont typeface="Wingdings" panose="05000000000000000000" pitchFamily="2" charset="2"/>
              <a:buChar char="v"/>
            </a:pPr>
            <a:r>
              <a:rPr lang="ru-RU" dirty="0" smtClean="0">
                <a:latin typeface="Century Gothic" panose="020B0502020202020204" pitchFamily="34" charset="0"/>
              </a:rPr>
              <a:t> Словесные игры</a:t>
            </a:r>
            <a:endParaRPr lang="ru-RU" dirty="0" smtClean="0">
              <a:latin typeface="Century Gothic" panose="020B0502020202020204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188640"/>
            <a:ext cx="4608512" cy="653800"/>
          </a:xfrm>
        </p:spPr>
        <p:txBody>
          <a:bodyPr anchor="t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Театрализованные игры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2568139"/>
              </p:ext>
            </p:extLst>
          </p:nvPr>
        </p:nvGraphicFramePr>
        <p:xfrm>
          <a:off x="251520" y="1628800"/>
          <a:ext cx="8424936" cy="494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18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3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14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игры –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драматизации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;</a:t>
                      </a:r>
                      <a:endParaRPr lang="ru-RU" sz="20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режиссерские игры</a:t>
                      </a:r>
                      <a:endParaRPr lang="ru-RU" sz="20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03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«артистом» является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сам ребёнок</a:t>
                      </a:r>
                      <a:endParaRPr lang="ru-RU" sz="2000" b="1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артисты»  - игрушки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, </a:t>
                      </a:r>
                      <a:endParaRPr lang="ru-RU" sz="2000" b="1" dirty="0" smtClean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а ребёнок </a:t>
                      </a: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– «режиссер»</a:t>
                      </a:r>
                      <a:endParaRPr lang="ru-RU" sz="2000" b="1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82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Видами драматизации являются:</a:t>
                      </a:r>
                      <a:endParaRPr lang="ru-RU" sz="20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182563" lvl="0" indent="-182563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игры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– имитации образов животных, людей,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персонажей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;</a:t>
                      </a:r>
                      <a:endParaRPr lang="ru-RU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182563" lvl="0" indent="-182563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ролевые диалоги на основе текста;</a:t>
                      </a:r>
                      <a:endParaRPr lang="ru-RU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182563" lvl="0" indent="-182563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инсценировки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произведений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;</a:t>
                      </a:r>
                      <a:endParaRPr lang="ru-RU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182563" lvl="0" indent="-182563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постановки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по произведениям;</a:t>
                      </a:r>
                      <a:endParaRPr lang="ru-RU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  <a:p>
                      <a:pPr marL="182563" lvl="0" indent="-182563">
                        <a:lnSpc>
                          <a:spcPct val="100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игры – импровизации с разыгрыванием сюжета без предварительной подготовки.</a:t>
                      </a:r>
                      <a:endParaRPr lang="ru-RU" sz="2000" dirty="0">
                        <a:solidFill>
                          <a:srgbClr val="000000"/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Виды режиссерских игр </a:t>
                      </a: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зависят от разнообразия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используемых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latin typeface="Century Gothic" panose="020B0502020202020204" pitchFamily="34" charset="0"/>
                          <a:ea typeface="Times New Roman"/>
                          <a:cs typeface="Times New Roman"/>
                        </a:rPr>
                        <a:t>театров: настольный, плоскостной, пальчиковый, бибабо, театр в коробке, кукольный, театр игрушек.</a:t>
                      </a:r>
                      <a:endParaRPr lang="ru-RU" sz="2000" dirty="0"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H="1">
            <a:off x="2771800" y="623580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652120" y="587020"/>
            <a:ext cx="360040" cy="866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5338936" cy="634082"/>
          </a:xfrm>
        </p:spPr>
        <p:txBody>
          <a:bodyPr anchor="ctr"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Пальчиковые игры</a:t>
            </a:r>
            <a:endParaRPr lang="ru-RU" sz="32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3068960"/>
            <a:ext cx="8424936" cy="2088232"/>
          </a:xfrm>
        </p:spPr>
        <p:txBody>
          <a:bodyPr>
            <a:normAutofit/>
          </a:bodyPr>
          <a:lstStyle/>
          <a:p>
            <a:r>
              <a:rPr lang="ru-RU" sz="3000" dirty="0" smtClean="0"/>
              <a:t> </a:t>
            </a:r>
            <a:r>
              <a:rPr lang="ru-RU" dirty="0" smtClean="0">
                <a:latin typeface="Century Gothic" panose="020B0502020202020204" pitchFamily="34" charset="0"/>
              </a:rPr>
              <a:t>делает речь детей более ритмичной, громкой, чёткой и эмоциональной.</a:t>
            </a:r>
          </a:p>
          <a:p>
            <a:pPr>
              <a:spcBef>
                <a:spcPts val="0"/>
              </a:spcBef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прекрасное </a:t>
            </a:r>
            <a:r>
              <a:rPr lang="ru-RU" dirty="0" smtClean="0">
                <a:latin typeface="Century Gothic" panose="020B0502020202020204" pitchFamily="34" charset="0"/>
              </a:rPr>
              <a:t>средство переключить детей </a:t>
            </a:r>
            <a:endParaRPr lang="ru-RU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>
                <a:latin typeface="Century Gothic" panose="020B0502020202020204" pitchFamily="34" charset="0"/>
              </a:rPr>
              <a:t> </a:t>
            </a:r>
            <a:r>
              <a:rPr lang="ru-RU" dirty="0" smtClean="0">
                <a:latin typeface="Century Gothic" panose="020B0502020202020204" pitchFamily="34" charset="0"/>
              </a:rPr>
              <a:t>   </a:t>
            </a:r>
            <a:r>
              <a:rPr lang="ru-RU" dirty="0" smtClean="0">
                <a:latin typeface="Century Gothic" panose="020B0502020202020204" pitchFamily="34" charset="0"/>
              </a:rPr>
              <a:t>на </a:t>
            </a:r>
            <a:r>
              <a:rPr lang="ru-RU" dirty="0" smtClean="0">
                <a:latin typeface="Century Gothic" panose="020B0502020202020204" pitchFamily="34" charset="0"/>
              </a:rPr>
              <a:t>другой вид деятельности</a:t>
            </a:r>
            <a:r>
              <a:rPr lang="ru-RU" sz="3000" dirty="0" smtClean="0"/>
              <a:t>.</a:t>
            </a:r>
            <a:endParaRPr lang="ru-RU" sz="3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82089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i="1" dirty="0">
                <a:latin typeface="Century Gothic" panose="020B0502020202020204" pitchFamily="34" charset="0"/>
              </a:rPr>
              <a:t>Пальчиковая игра </a:t>
            </a:r>
            <a:r>
              <a:rPr lang="ru-RU" sz="2400" b="1" dirty="0">
                <a:latin typeface="Century Gothic" panose="020B0502020202020204" pitchFamily="34" charset="0"/>
              </a:rPr>
              <a:t>-   это проговаривание стихов одновременно с движениями.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120680" cy="1143000"/>
          </a:xfrm>
        </p:spPr>
        <p:txBody>
          <a:bodyPr anchor="t">
            <a:noAutofit/>
          </a:bodyPr>
          <a:lstStyle/>
          <a:p>
            <a:pPr algn="ctr"/>
            <a:r>
              <a:rPr lang="ru-RU" sz="3200" b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Сказкатерапия</a:t>
            </a:r>
            <a:r>
              <a:rPr lang="ru-RU" sz="3200" b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/>
            </a:r>
            <a:br>
              <a:rPr lang="ru-RU" sz="3200" b="1" u="sng" dirty="0" smtClean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ru-RU" sz="3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(сочинение </a:t>
            </a:r>
            <a:r>
              <a:rPr lang="ru-RU" sz="3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детьми сказок</a:t>
            </a:r>
            <a:r>
              <a:rPr lang="ru-RU" sz="3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)</a:t>
            </a:r>
            <a:endParaRPr lang="ru-RU" sz="3200" b="1" dirty="0">
              <a:latin typeface="Century Gothic" panose="020B0502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064896" cy="36004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3000" dirty="0" smtClean="0"/>
              <a:t> </a:t>
            </a:r>
            <a:r>
              <a:rPr lang="ru-RU" dirty="0" smtClean="0">
                <a:latin typeface="Century Gothic" panose="020B0502020202020204" pitchFamily="34" charset="0"/>
              </a:rPr>
              <a:t>«Салат из сказок»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«Что будет, если…?»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«Изменение характера персонажей» (</a:t>
            </a:r>
            <a:r>
              <a:rPr lang="ru-RU" i="1" dirty="0" smtClean="0">
                <a:latin typeface="Century Gothic" panose="020B0502020202020204" pitchFamily="34" charset="0"/>
              </a:rPr>
              <a:t>сказка на новый лад</a:t>
            </a:r>
            <a:r>
              <a:rPr lang="ru-RU" dirty="0" smtClean="0">
                <a:latin typeface="Century Gothic" panose="020B0502020202020204" pitchFamily="34" charset="0"/>
              </a:rPr>
              <a:t>)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«Использование моделей» (</a:t>
            </a:r>
            <a:r>
              <a:rPr lang="ru-RU" i="1" dirty="0" smtClean="0">
                <a:latin typeface="Century Gothic" panose="020B0502020202020204" pitchFamily="34" charset="0"/>
              </a:rPr>
              <a:t>картинки</a:t>
            </a:r>
            <a:r>
              <a:rPr lang="ru-RU" dirty="0" smtClean="0">
                <a:latin typeface="Century Gothic" panose="020B0502020202020204" pitchFamily="34" charset="0"/>
              </a:rPr>
              <a:t>)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«Введение в сказку новых атрибутов»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«Введение новых героев»</a:t>
            </a:r>
          </a:p>
          <a:p>
            <a:pPr lvl="0">
              <a:spcBef>
                <a:spcPts val="0"/>
              </a:spcBef>
            </a:pPr>
            <a:r>
              <a:rPr lang="ru-RU" dirty="0" smtClean="0">
                <a:latin typeface="Century Gothic" panose="020B0502020202020204" pitchFamily="34" charset="0"/>
              </a:rPr>
              <a:t> «Тематические сказки»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229</TotalTime>
  <Words>1221</Words>
  <Application>Microsoft Office PowerPoint</Application>
  <PresentationFormat>Экран (4:3)</PresentationFormat>
  <Paragraphs>172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3" baseType="lpstr">
      <vt:lpstr>Calibri</vt:lpstr>
      <vt:lpstr>Century Gothic</vt:lpstr>
      <vt:lpstr>Century Schoolbook</vt:lpstr>
      <vt:lpstr>Symbol</vt:lpstr>
      <vt:lpstr>Times New Roman</vt:lpstr>
      <vt:lpstr>Wingdings</vt:lpstr>
      <vt:lpstr>Wingdings 2</vt:lpstr>
      <vt:lpstr>Эркер</vt:lpstr>
      <vt:lpstr>Игровые технологии,  направленные  на развитие речи дошкольника </vt:lpstr>
      <vt:lpstr>Презентация PowerPoint</vt:lpstr>
      <vt:lpstr>Разделы игровых технологий  в речевом  развитии</vt:lpstr>
      <vt:lpstr>Традиционные игровые технологии</vt:lpstr>
      <vt:lpstr>Дидактическая игра является:</vt:lpstr>
      <vt:lpstr>Виды дидактических игр</vt:lpstr>
      <vt:lpstr>Театрализованные игры</vt:lpstr>
      <vt:lpstr>Пальчиковые игры</vt:lpstr>
      <vt:lpstr>Сказкатерапия (сочинение детьми сказок)</vt:lpstr>
      <vt:lpstr>Современные игровые технологии</vt:lpstr>
      <vt:lpstr>Квест </vt:lpstr>
      <vt:lpstr>Требования  к сценариям для квестов </vt:lpstr>
      <vt:lpstr>Мнемотаблицы</vt:lpstr>
      <vt:lpstr>Лэпбук</vt:lpstr>
      <vt:lpstr>Последовательность создания лэпбука </vt:lpstr>
      <vt:lpstr>Синквейн </vt:lpstr>
      <vt:lpstr>Синквейн </vt:lpstr>
      <vt:lpstr>Правила написания синквейна</vt:lpstr>
      <vt:lpstr>Структура синквейна</vt:lpstr>
      <vt:lpstr>Примеры синквейнов, написанные детьми</vt:lpstr>
      <vt:lpstr>Задания для синквейна</vt:lpstr>
      <vt:lpstr>Кейс-технология</vt:lpstr>
      <vt:lpstr>Кейс-технологии </vt:lpstr>
      <vt:lpstr>Виды кейсов</vt:lpstr>
      <vt:lpstr>Использование игровых технологий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 направленные  на развитие речи дошкольника </dc:title>
  <dc:creator>Таня</dc:creator>
  <cp:lastModifiedBy>user</cp:lastModifiedBy>
  <cp:revision>133</cp:revision>
  <dcterms:created xsi:type="dcterms:W3CDTF">2020-04-21T09:42:17Z</dcterms:created>
  <dcterms:modified xsi:type="dcterms:W3CDTF">2020-04-23T11:44:55Z</dcterms:modified>
</cp:coreProperties>
</file>