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21674138" cy="12192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E28AC5"/>
    <a:srgbClr val="CC33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99" autoAdjust="0"/>
  </p:normalViewPr>
  <p:slideViewPr>
    <p:cSldViewPr snapToGrid="0">
      <p:cViewPr varScale="1">
        <p:scale>
          <a:sx n="41" d="100"/>
          <a:sy n="41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9267" y="1995312"/>
            <a:ext cx="16255604" cy="4244622"/>
          </a:xfrm>
        </p:spPr>
        <p:txBody>
          <a:bodyPr anchor="b"/>
          <a:lstStyle>
            <a:lvl1pPr algn="ctr">
              <a:defRPr sz="1066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9267" y="6403623"/>
            <a:ext cx="16255604" cy="2943577"/>
          </a:xfrm>
        </p:spPr>
        <p:txBody>
          <a:bodyPr/>
          <a:lstStyle>
            <a:lvl1pPr marL="0" indent="0" algn="ctr">
              <a:buNone/>
              <a:defRPr sz="4266"/>
            </a:lvl1pPr>
            <a:lvl2pPr marL="812764" indent="0" algn="ctr">
              <a:buNone/>
              <a:defRPr sz="3555"/>
            </a:lvl2pPr>
            <a:lvl3pPr marL="1625529" indent="0" algn="ctr">
              <a:buNone/>
              <a:defRPr sz="3200"/>
            </a:lvl3pPr>
            <a:lvl4pPr marL="2438293" indent="0" algn="ctr">
              <a:buNone/>
              <a:defRPr sz="2844"/>
            </a:lvl4pPr>
            <a:lvl5pPr marL="3251058" indent="0" algn="ctr">
              <a:buNone/>
              <a:defRPr sz="2844"/>
            </a:lvl5pPr>
            <a:lvl6pPr marL="4063822" indent="0" algn="ctr">
              <a:buNone/>
              <a:defRPr sz="2844"/>
            </a:lvl6pPr>
            <a:lvl7pPr marL="4876587" indent="0" algn="ctr">
              <a:buNone/>
              <a:defRPr sz="2844"/>
            </a:lvl7pPr>
            <a:lvl8pPr marL="5689351" indent="0" algn="ctr">
              <a:buNone/>
              <a:defRPr sz="2844"/>
            </a:lvl8pPr>
            <a:lvl9pPr marL="6502116" indent="0" algn="ctr">
              <a:buNone/>
              <a:defRPr sz="284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634E-AFEF-4FF0-A496-99276C2E491A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C4C9-C85D-40A9-B773-5E4CCB483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60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634E-AFEF-4FF0-A496-99276C2E491A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C4C9-C85D-40A9-B773-5E4CCB483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724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0555" y="649111"/>
            <a:ext cx="4673486" cy="103321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90097" y="649111"/>
            <a:ext cx="13749531" cy="103321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634E-AFEF-4FF0-A496-99276C2E491A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C4C9-C85D-40A9-B773-5E4CCB483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652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634E-AFEF-4FF0-A496-99276C2E491A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C4C9-C85D-40A9-B773-5E4CCB483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227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808" y="3039535"/>
            <a:ext cx="18693944" cy="5071532"/>
          </a:xfrm>
        </p:spPr>
        <p:txBody>
          <a:bodyPr anchor="b"/>
          <a:lstStyle>
            <a:lvl1pPr>
              <a:defRPr sz="1066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8808" y="8159046"/>
            <a:ext cx="18693944" cy="2666999"/>
          </a:xfrm>
        </p:spPr>
        <p:txBody>
          <a:bodyPr/>
          <a:lstStyle>
            <a:lvl1pPr marL="0" indent="0">
              <a:buNone/>
              <a:defRPr sz="4266">
                <a:solidFill>
                  <a:schemeClr val="tx1">
                    <a:tint val="75000"/>
                  </a:schemeClr>
                </a:solidFill>
              </a:defRPr>
            </a:lvl1pPr>
            <a:lvl2pPr marL="812764" indent="0">
              <a:buNone/>
              <a:defRPr sz="3555">
                <a:solidFill>
                  <a:schemeClr val="tx1">
                    <a:tint val="75000"/>
                  </a:schemeClr>
                </a:solidFill>
              </a:defRPr>
            </a:lvl2pPr>
            <a:lvl3pPr marL="162552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293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05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3822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587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3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116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634E-AFEF-4FF0-A496-99276C2E491A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C4C9-C85D-40A9-B773-5E4CCB483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423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0097" y="3245556"/>
            <a:ext cx="9211509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532" y="3245556"/>
            <a:ext cx="9211509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634E-AFEF-4FF0-A496-99276C2E491A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C4C9-C85D-40A9-B773-5E4CCB483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41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649112"/>
            <a:ext cx="18693944" cy="23565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2921" y="2988734"/>
            <a:ext cx="9169175" cy="146473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764" indent="0">
              <a:buNone/>
              <a:defRPr sz="3555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44" b="1"/>
            </a:lvl4pPr>
            <a:lvl5pPr marL="3251058" indent="0">
              <a:buNone/>
              <a:defRPr sz="2844" b="1"/>
            </a:lvl5pPr>
            <a:lvl6pPr marL="4063822" indent="0">
              <a:buNone/>
              <a:defRPr sz="2844" b="1"/>
            </a:lvl6pPr>
            <a:lvl7pPr marL="4876587" indent="0">
              <a:buNone/>
              <a:defRPr sz="2844" b="1"/>
            </a:lvl7pPr>
            <a:lvl8pPr marL="5689351" indent="0">
              <a:buNone/>
              <a:defRPr sz="2844" b="1"/>
            </a:lvl8pPr>
            <a:lvl9pPr marL="6502116" indent="0">
              <a:buNone/>
              <a:defRPr sz="284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2921" y="4453467"/>
            <a:ext cx="9169175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72532" y="2988734"/>
            <a:ext cx="9214332" cy="146473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764" indent="0">
              <a:buNone/>
              <a:defRPr sz="3555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44" b="1"/>
            </a:lvl4pPr>
            <a:lvl5pPr marL="3251058" indent="0">
              <a:buNone/>
              <a:defRPr sz="2844" b="1"/>
            </a:lvl5pPr>
            <a:lvl6pPr marL="4063822" indent="0">
              <a:buNone/>
              <a:defRPr sz="2844" b="1"/>
            </a:lvl6pPr>
            <a:lvl7pPr marL="4876587" indent="0">
              <a:buNone/>
              <a:defRPr sz="2844" b="1"/>
            </a:lvl7pPr>
            <a:lvl8pPr marL="5689351" indent="0">
              <a:buNone/>
              <a:defRPr sz="2844" b="1"/>
            </a:lvl8pPr>
            <a:lvl9pPr marL="6502116" indent="0">
              <a:buNone/>
              <a:defRPr sz="284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72532" y="4453467"/>
            <a:ext cx="9214332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634E-AFEF-4FF0-A496-99276C2E491A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C4C9-C85D-40A9-B773-5E4CCB483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0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634E-AFEF-4FF0-A496-99276C2E491A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C4C9-C85D-40A9-B773-5E4CCB483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99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634E-AFEF-4FF0-A496-99276C2E491A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C4C9-C85D-40A9-B773-5E4CCB483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12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1" y="812800"/>
            <a:ext cx="699047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4332" y="1755423"/>
            <a:ext cx="10972532" cy="8664222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6"/>
            </a:lvl3pPr>
            <a:lvl4pPr>
              <a:defRPr sz="3555"/>
            </a:lvl4pPr>
            <a:lvl5pPr>
              <a:defRPr sz="3555"/>
            </a:lvl5pPr>
            <a:lvl6pPr>
              <a:defRPr sz="3555"/>
            </a:lvl6pPr>
            <a:lvl7pPr>
              <a:defRPr sz="3555"/>
            </a:lvl7pPr>
            <a:lvl8pPr>
              <a:defRPr sz="3555"/>
            </a:lvl8pPr>
            <a:lvl9pPr>
              <a:defRPr sz="355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1" y="3657600"/>
            <a:ext cx="699047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764" indent="0">
              <a:buNone/>
              <a:defRPr sz="2489"/>
            </a:lvl2pPr>
            <a:lvl3pPr marL="1625529" indent="0">
              <a:buNone/>
              <a:defRPr sz="2133"/>
            </a:lvl3pPr>
            <a:lvl4pPr marL="2438293" indent="0">
              <a:buNone/>
              <a:defRPr sz="1778"/>
            </a:lvl4pPr>
            <a:lvl5pPr marL="3251058" indent="0">
              <a:buNone/>
              <a:defRPr sz="1778"/>
            </a:lvl5pPr>
            <a:lvl6pPr marL="4063822" indent="0">
              <a:buNone/>
              <a:defRPr sz="1778"/>
            </a:lvl6pPr>
            <a:lvl7pPr marL="4876587" indent="0">
              <a:buNone/>
              <a:defRPr sz="1778"/>
            </a:lvl7pPr>
            <a:lvl8pPr marL="5689351" indent="0">
              <a:buNone/>
              <a:defRPr sz="1778"/>
            </a:lvl8pPr>
            <a:lvl9pPr marL="6502116" indent="0">
              <a:buNone/>
              <a:defRPr sz="177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634E-AFEF-4FF0-A496-99276C2E491A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C4C9-C85D-40A9-B773-5E4CCB483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32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1" y="812800"/>
            <a:ext cx="699047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14332" y="1755423"/>
            <a:ext cx="10972532" cy="8664222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764" indent="0">
              <a:buNone/>
              <a:defRPr sz="4978"/>
            </a:lvl2pPr>
            <a:lvl3pPr marL="1625529" indent="0">
              <a:buNone/>
              <a:defRPr sz="4266"/>
            </a:lvl3pPr>
            <a:lvl4pPr marL="2438293" indent="0">
              <a:buNone/>
              <a:defRPr sz="3555"/>
            </a:lvl4pPr>
            <a:lvl5pPr marL="3251058" indent="0">
              <a:buNone/>
              <a:defRPr sz="3555"/>
            </a:lvl5pPr>
            <a:lvl6pPr marL="4063822" indent="0">
              <a:buNone/>
              <a:defRPr sz="3555"/>
            </a:lvl6pPr>
            <a:lvl7pPr marL="4876587" indent="0">
              <a:buNone/>
              <a:defRPr sz="3555"/>
            </a:lvl7pPr>
            <a:lvl8pPr marL="5689351" indent="0">
              <a:buNone/>
              <a:defRPr sz="3555"/>
            </a:lvl8pPr>
            <a:lvl9pPr marL="6502116" indent="0">
              <a:buNone/>
              <a:defRPr sz="355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1" y="3657600"/>
            <a:ext cx="699047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764" indent="0">
              <a:buNone/>
              <a:defRPr sz="2489"/>
            </a:lvl2pPr>
            <a:lvl3pPr marL="1625529" indent="0">
              <a:buNone/>
              <a:defRPr sz="2133"/>
            </a:lvl3pPr>
            <a:lvl4pPr marL="2438293" indent="0">
              <a:buNone/>
              <a:defRPr sz="1778"/>
            </a:lvl4pPr>
            <a:lvl5pPr marL="3251058" indent="0">
              <a:buNone/>
              <a:defRPr sz="1778"/>
            </a:lvl5pPr>
            <a:lvl6pPr marL="4063822" indent="0">
              <a:buNone/>
              <a:defRPr sz="1778"/>
            </a:lvl6pPr>
            <a:lvl7pPr marL="4876587" indent="0">
              <a:buNone/>
              <a:defRPr sz="1778"/>
            </a:lvl7pPr>
            <a:lvl8pPr marL="5689351" indent="0">
              <a:buNone/>
              <a:defRPr sz="1778"/>
            </a:lvl8pPr>
            <a:lvl9pPr marL="6502116" indent="0">
              <a:buNone/>
              <a:defRPr sz="177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634E-AFEF-4FF0-A496-99276C2E491A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C4C9-C85D-40A9-B773-5E4CCB483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453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CC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0097" y="649112"/>
            <a:ext cx="18693944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0097" y="3245556"/>
            <a:ext cx="18693944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0097" y="11300179"/>
            <a:ext cx="4876681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7634E-AFEF-4FF0-A496-99276C2E491A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9558" y="11300179"/>
            <a:ext cx="7315022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07360" y="11300179"/>
            <a:ext cx="4876681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5C4C9-C85D-40A9-B773-5E4CCB483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76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625529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382" indent="-406382" algn="l" defTabSz="1625529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147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2pPr>
      <a:lvl3pPr marL="2031911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3pPr>
      <a:lvl4pPr marL="2844676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40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204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69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733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98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4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29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93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58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822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87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51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116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97754" y="3947532"/>
            <a:ext cx="16255604" cy="2783057"/>
          </a:xfrm>
        </p:spPr>
        <p:txBody>
          <a:bodyPr>
            <a:no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по теме: </a:t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предпосылок экологического сознания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97754" y="245327"/>
            <a:ext cx="16255604" cy="2383538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учреждение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849814" y="8049256"/>
            <a:ext cx="7270595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высшей категории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Панченко Светлана Павловна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97951" y="10638263"/>
            <a:ext cx="3902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Тюмень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575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03" y="0"/>
            <a:ext cx="8615487" cy="1219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342788">
            <a:off x="9210907" y="7828157"/>
            <a:ext cx="41705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Monotype Corsiva" panose="03010101010201010101" pitchFamily="66" charset="0"/>
              </a:rPr>
              <a:t>Знакомство с художественной литературой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1" y="1174864"/>
            <a:ext cx="5724342" cy="46456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69571">
            <a:off x="14813625" y="952028"/>
            <a:ext cx="7156393" cy="58078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8636">
            <a:off x="1028656" y="7617839"/>
            <a:ext cx="5059472" cy="41060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0105986">
            <a:off x="1427356" y="1832878"/>
            <a:ext cx="36352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Monotype Corsiva" panose="03010101010201010101" pitchFamily="66" charset="0"/>
              </a:rPr>
              <a:t>Формирование представления о красоте родной природы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260321">
            <a:off x="17082778" y="2435871"/>
            <a:ext cx="36557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Monotype Corsiva" panose="03010101010201010101" pitchFamily="66" charset="0"/>
              </a:rPr>
              <a:t>Воспитание эмоциональной отзывчивости</a:t>
            </a:r>
            <a:endParaRPr lang="ru-RU" sz="4400" b="1" dirty="0">
              <a:latin typeface="Monotype Corsiva" panose="03010101010201010101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8438">
            <a:off x="3655779" y="8247118"/>
            <a:ext cx="1728163" cy="17722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79886">
            <a:off x="1632212" y="8288611"/>
            <a:ext cx="1803419" cy="194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6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80" y="1753092"/>
            <a:ext cx="7518244" cy="106189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26" y="2084348"/>
            <a:ext cx="17663531" cy="109737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1236">
            <a:off x="15842532" y="81102"/>
            <a:ext cx="6210377" cy="60178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468" y="378336"/>
            <a:ext cx="8028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Формы работы с родителями</a:t>
            </a:r>
            <a:endParaRPr lang="ru-RU" sz="5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535266">
            <a:off x="7028018" y="8601434"/>
            <a:ext cx="46989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anose="03010101010201010101" pitchFamily="66" charset="0"/>
              </a:rPr>
              <a:t>Мастер-класс по изготовлению пособий по экологическому воспитанию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585476">
            <a:off x="9665146" y="6377254"/>
            <a:ext cx="4310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anose="03010101010201010101" pitchFamily="66" charset="0"/>
              </a:rPr>
              <a:t>Картотека игр по экологии для домашнего пользования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413978">
            <a:off x="12148775" y="4312668"/>
            <a:ext cx="4095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anose="03010101010201010101" pitchFamily="66" charset="0"/>
              </a:rPr>
              <a:t>Собрания, консультации, совместные праздники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84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449658" y="735980"/>
            <a:ext cx="19038847" cy="8697952"/>
            <a:chOff x="1449658" y="735980"/>
            <a:chExt cx="19038847" cy="8697952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6467708" y="735980"/>
              <a:ext cx="8408020" cy="3010829"/>
            </a:xfrm>
            <a:prstGeom prst="roundRect">
              <a:avLst/>
            </a:prstGeom>
            <a:solidFill>
              <a:srgbClr val="E28A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Целенаправленная, систематическая, планомерная работа по формированию предпосылок экологического сознания</a:t>
              </a:r>
              <a:endPara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>
              <a:off x="1449658" y="4683513"/>
              <a:ext cx="5843239" cy="3166946"/>
            </a:xfrm>
            <a:prstGeom prst="ellipse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Устойчивый интерес к взаимодействию с природными объектами</a:t>
              </a:r>
              <a:endPara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8047462" y="6266986"/>
              <a:ext cx="5843239" cy="3166946"/>
            </a:xfrm>
            <a:prstGeom prst="ellipse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Правильное отношение к окружающей среде</a:t>
              </a:r>
              <a:endPara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14645266" y="4683513"/>
              <a:ext cx="5843239" cy="3166946"/>
            </a:xfrm>
            <a:prstGeom prst="ellipse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Сформированность начальной экологической культуры</a:t>
              </a:r>
              <a:endPara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sp>
          <p:nvSpPr>
            <p:cNvPr id="7" name="Стрелка вниз 6"/>
            <p:cNvSpPr/>
            <p:nvPr/>
          </p:nvSpPr>
          <p:spPr>
            <a:xfrm rot="2771114">
              <a:off x="6467708" y="3925229"/>
              <a:ext cx="669072" cy="1182030"/>
            </a:xfrm>
            <a:prstGeom prst="down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трелка вниз 7"/>
            <p:cNvSpPr/>
            <p:nvPr/>
          </p:nvSpPr>
          <p:spPr>
            <a:xfrm rot="18566257">
              <a:off x="14478152" y="3942000"/>
              <a:ext cx="669072" cy="1182030"/>
            </a:xfrm>
            <a:prstGeom prst="down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трелка вниз 8"/>
            <p:cNvSpPr/>
            <p:nvPr/>
          </p:nvSpPr>
          <p:spPr>
            <a:xfrm>
              <a:off x="10634545" y="3984786"/>
              <a:ext cx="669072" cy="2126081"/>
            </a:xfrm>
            <a:prstGeom prst="down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36" y="7508695"/>
            <a:ext cx="21142713" cy="468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4771" y="2609384"/>
            <a:ext cx="18693944" cy="7265434"/>
          </a:xfrm>
        </p:spPr>
        <p:txBody>
          <a:bodyPr>
            <a:noAutofit/>
          </a:bodyPr>
          <a:lstStyle/>
          <a:p>
            <a:pPr algn="ctr"/>
            <a:r>
              <a:rPr lang="ru-RU" sz="150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СПАСИБО </a:t>
            </a:r>
            <a:br>
              <a:rPr lang="ru-RU" sz="150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150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ЗА</a:t>
            </a:r>
            <a:br>
              <a:rPr lang="ru-RU" sz="150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150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ВНИМАНИЕ!</a:t>
            </a:r>
            <a:endParaRPr lang="ru-RU" sz="15000" b="1" dirty="0">
              <a:solidFill>
                <a:srgbClr val="7030A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691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1838" y="349625"/>
            <a:ext cx="18693944" cy="847164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6600" dirty="0" smtClean="0">
                <a:latin typeface="Monotype Corsiva" panose="03010101010201010101" pitchFamily="66" charset="0"/>
              </a:rPr>
              <a:t>«Человек </a:t>
            </a:r>
            <a:r>
              <a:rPr lang="ru-RU" sz="6600" dirty="0">
                <a:latin typeface="Monotype Corsiva" panose="03010101010201010101" pitchFamily="66" charset="0"/>
              </a:rPr>
              <a:t>совершил огромную ошибку, когда возомнил, что может отделить себя от природы и не считаться с ее законами</a:t>
            </a:r>
            <a:r>
              <a:rPr lang="ru-RU" sz="6600" dirty="0" smtClean="0">
                <a:latin typeface="Monotype Corsiva" panose="03010101010201010101" pitchFamily="66" charset="0"/>
              </a:rPr>
              <a:t>»,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6600" dirty="0" smtClean="0">
                <a:latin typeface="Monotype Corsiva" panose="03010101010201010101" pitchFamily="66" charset="0"/>
              </a:rPr>
              <a:t> </a:t>
            </a:r>
            <a:r>
              <a:rPr lang="ru-RU" sz="6600" dirty="0">
                <a:latin typeface="Monotype Corsiva" panose="03010101010201010101" pitchFamily="66" charset="0"/>
              </a:rPr>
              <a:t>В. И</a:t>
            </a:r>
            <a:r>
              <a:rPr lang="ru-RU" sz="6600" dirty="0" smtClean="0">
                <a:latin typeface="Monotype Corsiva" panose="03010101010201010101" pitchFamily="66" charset="0"/>
              </a:rPr>
              <a:t>. Вернадский</a:t>
            </a:r>
            <a:endParaRPr lang="ru-RU" sz="6600" dirty="0">
              <a:latin typeface="Monotype Corsiva" panose="03010101010201010101" pitchFamily="66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6600" dirty="0">
                <a:latin typeface="Monotype Corsiva" panose="03010101010201010101" pitchFamily="66" charset="0"/>
              </a:rPr>
              <a:t>«Может быть, дети еще не могут осмыслить природу, как всенародное достояние, пусть они понимают ее, как сучок, на котором находится гнездо, где живем мы, птенцы </a:t>
            </a:r>
            <a:r>
              <a:rPr lang="ru-RU" sz="6600" dirty="0" smtClean="0">
                <a:latin typeface="Monotype Corsiva" panose="03010101010201010101" pitchFamily="66" charset="0"/>
              </a:rPr>
              <a:t>природы»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6600" dirty="0" smtClean="0">
                <a:latin typeface="Monotype Corsiva" panose="03010101010201010101" pitchFamily="66" charset="0"/>
              </a:rPr>
              <a:t>В. А. Сухомлинский</a:t>
            </a:r>
            <a:endParaRPr lang="ru-RU" sz="6600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96" y="7199113"/>
            <a:ext cx="21046628" cy="499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3860266" y="-249888"/>
            <a:ext cx="13831454" cy="12665468"/>
            <a:chOff x="3994081" y="-406005"/>
            <a:chExt cx="13831454" cy="12665468"/>
          </a:xfrm>
        </p:grpSpPr>
        <p:sp>
          <p:nvSpPr>
            <p:cNvPr id="12" name="Капля 11"/>
            <p:cNvSpPr/>
            <p:nvPr/>
          </p:nvSpPr>
          <p:spPr>
            <a:xfrm rot="18671857">
              <a:off x="8528747" y="7728593"/>
              <a:ext cx="4540789" cy="4520951"/>
            </a:xfrm>
            <a:prstGeom prst="teardrop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Капля 15"/>
            <p:cNvSpPr/>
            <p:nvPr/>
          </p:nvSpPr>
          <p:spPr>
            <a:xfrm rot="15825681">
              <a:off x="11895375" y="6575319"/>
              <a:ext cx="4540789" cy="4520951"/>
            </a:xfrm>
            <a:prstGeom prst="teardrop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Капля 16"/>
            <p:cNvSpPr/>
            <p:nvPr/>
          </p:nvSpPr>
          <p:spPr>
            <a:xfrm rot="12887209">
              <a:off x="13284746" y="3297928"/>
              <a:ext cx="4540789" cy="4520951"/>
            </a:xfrm>
            <a:prstGeom prst="teardrop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Капля 14"/>
            <p:cNvSpPr/>
            <p:nvPr/>
          </p:nvSpPr>
          <p:spPr>
            <a:xfrm rot="10518362">
              <a:off x="11936537" y="859241"/>
              <a:ext cx="4540789" cy="4520951"/>
            </a:xfrm>
            <a:prstGeom prst="teardrop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Капля 13"/>
            <p:cNvSpPr/>
            <p:nvPr/>
          </p:nvSpPr>
          <p:spPr>
            <a:xfrm rot="7950389">
              <a:off x="8736067" y="-396086"/>
              <a:ext cx="4540789" cy="4520951"/>
            </a:xfrm>
            <a:prstGeom prst="teardrop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Капля 12"/>
            <p:cNvSpPr/>
            <p:nvPr/>
          </p:nvSpPr>
          <p:spPr>
            <a:xfrm rot="4239897">
              <a:off x="4932575" y="764761"/>
              <a:ext cx="4540789" cy="4520951"/>
            </a:xfrm>
            <a:prstGeom prst="teardrop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Капля 10"/>
            <p:cNvSpPr/>
            <p:nvPr/>
          </p:nvSpPr>
          <p:spPr>
            <a:xfrm rot="351639">
              <a:off x="5274761" y="6631784"/>
              <a:ext cx="4540789" cy="4520951"/>
            </a:xfrm>
            <a:prstGeom prst="teardrop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Капля 9"/>
            <p:cNvSpPr/>
            <p:nvPr/>
          </p:nvSpPr>
          <p:spPr>
            <a:xfrm rot="2127530">
              <a:off x="3994081" y="4017569"/>
              <a:ext cx="4540789" cy="4520951"/>
            </a:xfrm>
            <a:prstGeom prst="teardrop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8214893" y="3388658"/>
              <a:ext cx="5029200" cy="478715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Monotype Corsiva" panose="03010101010201010101" pitchFamily="66" charset="0"/>
                  <a:cs typeface="Times New Roman" panose="02020603050405020304" pitchFamily="18" charset="0"/>
                </a:rPr>
                <a:t>Формы и методы работы по формированию экологического сознания детей</a:t>
              </a:r>
              <a:endParaRPr lang="ru-RU" sz="4000" b="1" dirty="0">
                <a:latin typeface="Monotype Corsiva" panose="03010101010201010101" pitchFamily="66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2569982">
              <a:off x="9436265" y="875543"/>
              <a:ext cx="312103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 smtClean="0">
                  <a:latin typeface="Monotype Corsiva" panose="03010101010201010101" pitchFamily="66" charset="0"/>
                </a:rPr>
                <a:t>Наблюдение </a:t>
              </a:r>
            </a:p>
            <a:p>
              <a:pPr algn="ctr"/>
              <a:r>
                <a:rPr lang="ru-RU" sz="4400" b="1" dirty="0" smtClean="0">
                  <a:latin typeface="Monotype Corsiva" panose="03010101010201010101" pitchFamily="66" charset="0"/>
                </a:rPr>
                <a:t>в природе</a:t>
              </a:r>
              <a:endParaRPr lang="ru-RU" sz="4400" b="1" dirty="0">
                <a:latin typeface="Monotype Corsiva" panose="03010101010201010101" pitchFamily="66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712701">
              <a:off x="6005823" y="1484357"/>
              <a:ext cx="3121033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 smtClean="0">
                  <a:latin typeface="Monotype Corsiva" panose="03010101010201010101" pitchFamily="66" charset="0"/>
                </a:rPr>
                <a:t>Опытно-экспериментальная деятельность</a:t>
              </a:r>
              <a:endParaRPr lang="ru-RU" sz="4400" b="1" dirty="0">
                <a:latin typeface="Monotype Corsiva" panose="03010101010201010101" pitchFamily="66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21264492">
              <a:off x="4768815" y="5554770"/>
              <a:ext cx="312103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 smtClean="0">
                  <a:latin typeface="Monotype Corsiva" panose="03010101010201010101" pitchFamily="66" charset="0"/>
                </a:rPr>
                <a:t>Работа на клумбе</a:t>
              </a:r>
              <a:endParaRPr lang="ru-RU" sz="4400" b="1" dirty="0">
                <a:latin typeface="Monotype Corsiva" panose="03010101010201010101" pitchFamily="66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8723068">
              <a:off x="5980740" y="8266951"/>
              <a:ext cx="386265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 smtClean="0">
                  <a:latin typeface="Monotype Corsiva" panose="03010101010201010101" pitchFamily="66" charset="0"/>
                </a:rPr>
                <a:t>Организованная образовательная деятельность</a:t>
              </a:r>
              <a:endParaRPr lang="ru-RU" sz="4400" b="1" dirty="0">
                <a:latin typeface="Monotype Corsiva" panose="03010101010201010101" pitchFamily="66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3413359">
              <a:off x="8781190" y="9482871"/>
              <a:ext cx="368587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 smtClean="0">
                  <a:latin typeface="Monotype Corsiva" panose="03010101010201010101" pitchFamily="66" charset="0"/>
                </a:rPr>
                <a:t>Дидактические игры</a:t>
              </a:r>
              <a:endParaRPr lang="ru-RU" sz="4400" b="1" dirty="0">
                <a:latin typeface="Monotype Corsiva" panose="03010101010201010101" pitchFamily="66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2194444">
              <a:off x="12121414" y="7950127"/>
              <a:ext cx="3748035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 smtClean="0">
                  <a:latin typeface="Monotype Corsiva" panose="03010101010201010101" pitchFamily="66" charset="0"/>
                </a:rPr>
                <a:t>Ознакомление с художественной литературой</a:t>
              </a:r>
              <a:endParaRPr lang="ru-RU" sz="4400" b="1" dirty="0">
                <a:latin typeface="Monotype Corsiva" panose="03010101010201010101" pitchFamily="66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19800514">
              <a:off x="12646414" y="2606917"/>
              <a:ext cx="312103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 smtClean="0">
                  <a:latin typeface="Monotype Corsiva" panose="03010101010201010101" pitchFamily="66" charset="0"/>
                </a:rPr>
                <a:t>Работа с родителями</a:t>
              </a:r>
              <a:endParaRPr lang="ru-RU" sz="4400" b="1" dirty="0">
                <a:latin typeface="Monotype Corsiva" panose="03010101010201010101" pitchFamily="66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20978404">
              <a:off x="13158389" y="5328416"/>
              <a:ext cx="430138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 smtClean="0">
                  <a:latin typeface="Monotype Corsiva" panose="03010101010201010101" pitchFamily="66" charset="0"/>
                </a:rPr>
                <a:t>Работа в уголке природы</a:t>
              </a:r>
              <a:endParaRPr lang="ru-RU" sz="4400" b="1" dirty="0">
                <a:latin typeface="Monotype Corsiva" panose="03010101010201010101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968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7467160" y="1746887"/>
            <a:ext cx="6824752" cy="6423102"/>
            <a:chOff x="7604719" y="2226951"/>
            <a:chExt cx="6824752" cy="6423102"/>
          </a:xfrm>
        </p:grpSpPr>
        <p:sp>
          <p:nvSpPr>
            <p:cNvPr id="11" name="Месяц 10"/>
            <p:cNvSpPr/>
            <p:nvPr/>
          </p:nvSpPr>
          <p:spPr>
            <a:xfrm>
              <a:off x="8407813" y="2226951"/>
              <a:ext cx="6021658" cy="6423102"/>
            </a:xfrm>
            <a:prstGeom prst="mo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604719" y="4290477"/>
              <a:ext cx="477272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 smtClean="0">
                  <a:latin typeface="Monotype Corsiva" panose="03010101010201010101" pitchFamily="66" charset="0"/>
                </a:rPr>
                <a:t>Наблюдение</a:t>
              </a:r>
            </a:p>
            <a:p>
              <a:pPr algn="ctr"/>
              <a:r>
                <a:rPr lang="ru-RU" sz="4800" dirty="0" smtClean="0">
                  <a:latin typeface="Monotype Corsiva" panose="03010101010201010101" pitchFamily="66" charset="0"/>
                </a:rPr>
                <a:t> в </a:t>
              </a:r>
            </a:p>
            <a:p>
              <a:pPr algn="ctr"/>
              <a:r>
                <a:rPr lang="ru-RU" sz="4800" dirty="0" smtClean="0">
                  <a:latin typeface="Monotype Corsiva" panose="03010101010201010101" pitchFamily="66" charset="0"/>
                </a:rPr>
                <a:t>природе</a:t>
              </a:r>
              <a:endParaRPr lang="ru-RU" sz="4800" dirty="0">
                <a:latin typeface="Monotype Corsiva" panose="03010101010201010101" pitchFamily="66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3680556" y="4305821"/>
            <a:ext cx="6369428" cy="3625832"/>
            <a:chOff x="14429470" y="3783742"/>
            <a:chExt cx="6369428" cy="3625832"/>
          </a:xfrm>
        </p:grpSpPr>
        <p:sp>
          <p:nvSpPr>
            <p:cNvPr id="13" name="Облако 12"/>
            <p:cNvSpPr/>
            <p:nvPr/>
          </p:nvSpPr>
          <p:spPr>
            <a:xfrm>
              <a:off x="14429470" y="3783742"/>
              <a:ext cx="6369428" cy="3625832"/>
            </a:xfrm>
            <a:prstGeom prst="clou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 rot="240639">
              <a:off x="14497609" y="4996494"/>
              <a:ext cx="6266986" cy="120032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latin typeface="Monotype Corsiva" panose="03010101010201010101" pitchFamily="66" charset="0"/>
                </a:rPr>
                <a:t>Повторное наблюдение объекта при разном освещении</a:t>
              </a:r>
              <a:endParaRPr lang="ru-RU" sz="3600" dirty="0">
                <a:latin typeface="Monotype Corsiva" panose="03010101010201010101" pitchFamily="66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851925" y="4445482"/>
            <a:ext cx="11936246" cy="5571886"/>
            <a:chOff x="517388" y="4601599"/>
            <a:chExt cx="11936246" cy="5571886"/>
          </a:xfrm>
        </p:grpSpPr>
        <p:sp>
          <p:nvSpPr>
            <p:cNvPr id="14" name="Облако 13"/>
            <p:cNvSpPr/>
            <p:nvPr/>
          </p:nvSpPr>
          <p:spPr>
            <a:xfrm>
              <a:off x="6084206" y="6547653"/>
              <a:ext cx="6369428" cy="3625832"/>
            </a:xfrm>
            <a:prstGeom prst="clou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517388" y="4601599"/>
              <a:ext cx="6369428" cy="3625832"/>
              <a:chOff x="517388" y="4601599"/>
              <a:chExt cx="6369428" cy="3625832"/>
            </a:xfrm>
          </p:grpSpPr>
          <p:sp>
            <p:nvSpPr>
              <p:cNvPr id="12" name="Облако 11"/>
              <p:cNvSpPr/>
              <p:nvPr/>
            </p:nvSpPr>
            <p:spPr>
              <a:xfrm>
                <a:off x="517388" y="4601599"/>
                <a:ext cx="6369428" cy="3625832"/>
              </a:xfrm>
              <a:prstGeom prst="cloud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 rot="21155947">
                <a:off x="780483" y="5955887"/>
                <a:ext cx="5843239" cy="64633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/>
                <a:r>
                  <a:rPr lang="ru-RU" sz="3600" dirty="0" smtClean="0">
                    <a:latin typeface="Monotype Corsiva" panose="03010101010201010101" pitchFamily="66" charset="0"/>
                  </a:rPr>
                  <a:t>Работа в календаре наблюдений</a:t>
                </a:r>
                <a:endParaRPr lang="ru-RU" sz="3600" dirty="0">
                  <a:latin typeface="Monotype Corsiva" panose="03010101010201010101" pitchFamily="66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6025709" y="7770022"/>
              <a:ext cx="6369428" cy="120032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latin typeface="Monotype Corsiva" panose="03010101010201010101" pitchFamily="66" charset="0"/>
                </a:rPr>
                <a:t>Знакомство с народным календарем</a:t>
              </a:r>
              <a:endParaRPr lang="ru-RU" sz="3600" dirty="0">
                <a:latin typeface="Monotype Corsiva" panose="03010101010201010101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2884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259" y="-1210847"/>
            <a:ext cx="16165619" cy="13110369"/>
          </a:xfrm>
        </p:spPr>
      </p:pic>
      <p:sp>
        <p:nvSpPr>
          <p:cNvPr id="5" name="TextBox 4"/>
          <p:cNvSpPr txBox="1"/>
          <p:nvPr/>
        </p:nvSpPr>
        <p:spPr>
          <a:xfrm rot="16025713">
            <a:off x="6869150" y="7382108"/>
            <a:ext cx="7203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Работа в уголке природы</a:t>
            </a:r>
            <a:endParaRPr lang="ru-RU" sz="48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2399" y="5191915"/>
            <a:ext cx="31669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Monotype Corsiva" panose="03010101010201010101" pitchFamily="66" charset="0"/>
              </a:rPr>
              <a:t>Знакомство с комнатными растениями</a:t>
            </a:r>
            <a:endParaRPr lang="ru-RU" sz="4400" dirty="0"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91963" y="4080797"/>
            <a:ext cx="3635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Monotype Corsiva" panose="03010101010201010101" pitchFamily="66" charset="0"/>
              </a:rPr>
              <a:t>Знакомство с </a:t>
            </a:r>
            <a:br>
              <a:rPr lang="ru-RU" sz="3200" dirty="0" smtClean="0">
                <a:latin typeface="Monotype Corsiva" panose="03010101010201010101" pitchFamily="66" charset="0"/>
              </a:rPr>
            </a:br>
            <a:r>
              <a:rPr lang="ru-RU" sz="3200" dirty="0" smtClean="0">
                <a:latin typeface="Monotype Corsiva" panose="03010101010201010101" pitchFamily="66" charset="0"/>
              </a:rPr>
              <a:t>условиями роста и развития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7434" y="438652"/>
            <a:ext cx="50849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Monotype Corsiva" panose="03010101010201010101" pitchFamily="66" charset="0"/>
              </a:rPr>
              <a:t>Установка зависимости состояния растений от условий произрастания</a:t>
            </a:r>
            <a:endParaRPr lang="ru-RU" sz="4400" dirty="0">
              <a:latin typeface="Monotype Corsiva" panose="03010101010201010101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900" y="5814727"/>
            <a:ext cx="4179421" cy="653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0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3006">
            <a:off x="4662247" y="5475905"/>
            <a:ext cx="4494732" cy="49033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6718" flipH="1">
            <a:off x="10202817" y="6181839"/>
            <a:ext cx="4079555" cy="4450424"/>
          </a:xfrm>
          <a:prstGeom prst="rect">
            <a:avLst/>
          </a:prstGeom>
        </p:spPr>
      </p:pic>
      <p:sp>
        <p:nvSpPr>
          <p:cNvPr id="6" name="Облако 5"/>
          <p:cNvSpPr/>
          <p:nvPr/>
        </p:nvSpPr>
        <p:spPr>
          <a:xfrm>
            <a:off x="6523891" y="334536"/>
            <a:ext cx="8430323" cy="4438185"/>
          </a:xfrm>
          <a:prstGeom prst="cloud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Monotype Corsiva" panose="03010101010201010101" pitchFamily="66" charset="0"/>
              </a:rPr>
              <a:t>Осуществление опытно – экспериментальной деятельности</a:t>
            </a:r>
            <a:endParaRPr lang="ru-RU" sz="4400" dirty="0"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1417" flipH="1">
            <a:off x="13828375" y="4500723"/>
            <a:ext cx="2574228" cy="28082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4232" y="6945815"/>
            <a:ext cx="28993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Monotype Corsiva" panose="03010101010201010101" pitchFamily="66" charset="0"/>
              </a:rPr>
              <a:t>Добыча детьми знаний, посредством взаимодействия с природой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13713" y="7927576"/>
            <a:ext cx="27697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Monotype Corsiva" panose="03010101010201010101" pitchFamily="66" charset="0"/>
              </a:rPr>
              <a:t>Открываются причины взаимодействия явлений в природе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6369">
            <a:off x="5182255" y="3787624"/>
            <a:ext cx="1348147" cy="14707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1415" flipH="1">
            <a:off x="9546219" y="5772999"/>
            <a:ext cx="778743" cy="8495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5129" flipH="1">
            <a:off x="15765576" y="9783101"/>
            <a:ext cx="1883929" cy="205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6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151" y="-1118262"/>
            <a:ext cx="7665709" cy="792516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14033" y="8036052"/>
            <a:ext cx="1244068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onotype Corsiva" panose="03010101010201010101" pitchFamily="66" charset="0"/>
              </a:rPr>
              <a:t>Работа на клумбе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1103" y="5625789"/>
            <a:ext cx="3546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Monotype Corsiva" panose="03010101010201010101" pitchFamily="66" charset="0"/>
              </a:rPr>
              <a:t>Выращивание рассады</a:t>
            </a:r>
            <a:endParaRPr lang="ru-RU" sz="4800" dirty="0">
              <a:latin typeface="Monotype Corsiva" panose="03010101010201010101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10151" y="1200170"/>
            <a:ext cx="28052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Monotype Corsiva" panose="03010101010201010101" pitchFamily="66" charset="0"/>
              </a:rPr>
              <a:t>Уход за растениями (подкормка, рыхление, борьба с сорняками)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65260"/>
            <a:ext cx="21674138" cy="29348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8429" y="2151822"/>
            <a:ext cx="7665709" cy="79251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1822"/>
            <a:ext cx="7665709" cy="79251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311068" y="4764545"/>
            <a:ext cx="2743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Monotype Corsiva" panose="03010101010201010101" pitchFamily="66" charset="0"/>
              </a:rPr>
              <a:t>Наблюдение за сезонным циклом развития растений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74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7410">
            <a:off x="2308484" y="4291420"/>
            <a:ext cx="7436505" cy="74365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165" y="919917"/>
            <a:ext cx="9852163" cy="98521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85035" y="4193015"/>
            <a:ext cx="72629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Monotype Corsiva" panose="03010101010201010101" pitchFamily="66" charset="0"/>
              </a:rPr>
              <a:t>Организованная образовательная деятельность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2660" y="7055337"/>
            <a:ext cx="34791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Раскрытие экологических связей в природе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59323">
            <a:off x="14685188" y="6310216"/>
            <a:ext cx="5948276" cy="59482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4057">
            <a:off x="3991540" y="165615"/>
            <a:ext cx="4754131" cy="475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08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586" y="0"/>
            <a:ext cx="6369303" cy="3672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47" y="4743652"/>
            <a:ext cx="21616153" cy="80951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304877">
            <a:off x="9137446" y="940432"/>
            <a:ext cx="43935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Формирование правильного отношения к окружающей природе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53" y="1023506"/>
            <a:ext cx="6369303" cy="36729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1102407">
            <a:off x="1305372" y="1776862"/>
            <a:ext cx="51518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Осмысленное использование приобретенных знаний и умений в самостоятельной деятельности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5269" y="1744284"/>
            <a:ext cx="4272873" cy="246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598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</TotalTime>
  <Words>284</Words>
  <Application>Microsoft Office PowerPoint</Application>
  <PresentationFormat>Произвольный</PresentationFormat>
  <Paragraphs>53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Monotype Corsiva</vt:lpstr>
      <vt:lpstr>Times New Roman</vt:lpstr>
      <vt:lpstr>Тема Office</vt:lpstr>
      <vt:lpstr>Опыт работы по теме:   Формирование предпосылок экологического сознания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 по теме:   Формирование предпосылок экологического сознания детей</dc:title>
  <dc:creator>ее</dc:creator>
  <cp:lastModifiedBy>ее</cp:lastModifiedBy>
  <cp:revision>29</cp:revision>
  <dcterms:created xsi:type="dcterms:W3CDTF">2017-01-30T06:11:54Z</dcterms:created>
  <dcterms:modified xsi:type="dcterms:W3CDTF">2019-02-10T12:13:34Z</dcterms:modified>
</cp:coreProperties>
</file>