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0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0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5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ПСИХОЛОГ\картинки к конс по саморегул\kak-priuchit-rebenka-k-discipli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786058"/>
            <a:ext cx="4714908" cy="3536181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714348" y="2714620"/>
            <a:ext cx="7689926" cy="257176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 rtl="0"/>
            <a:r>
              <a:rPr lang="ru-RU" sz="3600" b="1" kern="10" dirty="0" smtClean="0">
                <a:ln w="315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Игры </a:t>
            </a:r>
          </a:p>
          <a:p>
            <a:pPr algn="ctr" rtl="0"/>
            <a:r>
              <a:rPr lang="ru-RU" sz="3600" b="1" kern="10" dirty="0" smtClean="0">
                <a:ln w="315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для развития самоконтроля</a:t>
            </a:r>
          </a:p>
          <a:p>
            <a:pPr algn="ctr" rtl="0"/>
            <a:r>
              <a:rPr lang="ru-RU" sz="3600" b="1" kern="10" dirty="0" smtClean="0">
                <a:ln w="315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 у детей дошкольного возраста</a:t>
            </a:r>
            <a:r>
              <a:rPr lang="ru-RU" sz="7200" b="1" kern="10" dirty="0" smtClean="0">
                <a:ln w="315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ru-RU" sz="7200" b="1" dirty="0">
              <a:ln w="3155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6143644"/>
            <a:ext cx="764036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spc="100" dirty="0" smtClean="0">
                <a:ln w="18000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Подготовил: педагог-психолог Полещук Т. В.</a:t>
            </a:r>
            <a:endParaRPr lang="ru-RU" sz="2800" b="1" spc="100" dirty="0">
              <a:ln w="18000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4285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kern="10" dirty="0" smtClean="0">
                <a:ln w="31550" cmpd="sng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Консультация для родителей</a:t>
            </a:r>
            <a:endParaRPr lang="ru-RU" sz="4800" b="1" kern="10" dirty="0" smtClean="0">
              <a:ln w="31550" cmpd="sng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2844" y="214290"/>
            <a:ext cx="8786842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Многие неравнодушные родители заботятся о том, чтобы их ребёнок к моменту поступления в школу много знал, был внимательным, хорошо запоминал разнообразную информацию,  умел думать, правильно говорил. А вот о развитии такого важного качества, как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произвольность поведения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 (то есть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умение контролировать себя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), задумываются единицы. А жаль, потому что самоконтроль – важнейшее условие успешного обучения в школе, да и просто жизни в обществе.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Подумайте сами: ведь чтобы хорошо учиться, ребёнку необходимо внимательно и до конца слушать то, что говорит не только учитель, но и сверстники, вне зависимости от того, интересно ему или нет, знает он уже этот материал или не знает. Нужно уметь не выкрикивать ответ с места, а поднять руку и дождаться, когда спросят. Нужно говорить то, что спрашивают, что имеет отношение к уроку, а не то, что хочется. Надо делать то, что задано учителем и доводить начатое до логического завершения, даже если плохо получается и совсем не хочется. Другими словами, маленький ученик должен не только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знать, как вести себя на уроке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, но и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уметь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 это делать (то есть иметь для этого силы и терпение). Вот для всего этого и нужна произвольность, развитые волевые процессы.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Как и все остальные умения,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формирование и развитие самоконтроля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 у детей-дошкольников происходит в игре. Предлагаю некоторые игры, которые помогут справиться с этой непростой, но очень важной задачей, а заодно и развлекут как детей, так и взрослых.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r="56500" b="82000"/>
          <a:stretch>
            <a:fillRect/>
          </a:stretch>
        </p:blipFill>
        <p:spPr bwMode="auto">
          <a:xfrm>
            <a:off x="3000364" y="5429264"/>
            <a:ext cx="4143372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28596" y="3214686"/>
            <a:ext cx="792961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Как играть.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Ведущий договаривается с игроками, что они будут повторять за ним все слова, кроме, например, названий растений (имён мальчиков, слов со звуком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 и др.)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 их повторять нельзя. Вместо этого, услышав название растения, нужно хлопнуть в ладоши (топнуть ногой, подпрыгнуть и т.п.) Можно ввести штрафные очки за ошибки (конечно, когда ребёнок уже хорошо поймёт суть игры). Когда ошибок станет мало, можно перейти к игре с соблюдением уже двух правил. Например, названия птиц заменяем на один хлопок, а названия предметов красного цвета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 на два хлопка.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inherit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Хорошо будет, если вы станете записывать количество очков, набранных в каждой игре: так ребёнку будет видно, как с каждым разом к лучшему меняется его результат. И не забывайте меняться ролями!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 descr="https://yt3.ggpht.com/a-/AAuE7mCrOqS6Ib39BezkEzL7sy1JRneFws6OwoeQ2A=s900-mo-c-c0xffffffff-rj-k-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571480"/>
            <a:ext cx="2571768" cy="257176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786050" y="285728"/>
            <a:ext cx="352134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76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000" b="1" dirty="0" smtClean="0">
                <a:solidFill>
                  <a:srgbClr val="800080"/>
                </a:solidFill>
                <a:latin typeface="inherit"/>
                <a:ea typeface="Times New Roman" pitchFamily="18" charset="0"/>
                <a:cs typeface="Times New Roman" pitchFamily="18" charset="0"/>
              </a:rPr>
              <a:t>Секретное слово</a:t>
            </a:r>
            <a:endParaRPr lang="ru-RU" sz="3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785926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i="1" dirty="0" smtClean="0">
                <a:solidFill>
                  <a:srgbClr val="333333"/>
                </a:solidFill>
                <a:latin typeface="inherit"/>
                <a:ea typeface="Times New Roman" pitchFamily="18" charset="0"/>
                <a:cs typeface="Times New Roman" pitchFamily="18" charset="0"/>
              </a:rPr>
              <a:t>Для кого.</a:t>
            </a:r>
            <a:r>
              <a:rPr lang="ru-RU" sz="1400" dirty="0" smtClean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smtClean="0">
                <a:solidFill>
                  <a:srgbClr val="333333"/>
                </a:solidFill>
                <a:latin typeface="inherit"/>
                <a:ea typeface="Times New Roman" pitchFamily="18" charset="0"/>
                <a:cs typeface="Times New Roman" pitchFamily="18" charset="0"/>
              </a:rPr>
              <a:t>Для детей от 4 лет.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i="1" dirty="0" smtClean="0">
                <a:solidFill>
                  <a:srgbClr val="333333"/>
                </a:solidFill>
                <a:latin typeface="inherit"/>
                <a:ea typeface="Times New Roman" pitchFamily="18" charset="0"/>
                <a:cs typeface="Times New Roman" pitchFamily="18" charset="0"/>
              </a:rPr>
              <a:t>Какая польза.</a:t>
            </a:r>
            <a:r>
              <a:rPr lang="ru-RU" sz="1400" dirty="0" smtClean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smtClean="0">
                <a:solidFill>
                  <a:srgbClr val="333333"/>
                </a:solidFill>
                <a:latin typeface="inherit"/>
                <a:ea typeface="Times New Roman" pitchFamily="18" charset="0"/>
                <a:cs typeface="Times New Roman" pitchFamily="18" charset="0"/>
              </a:rPr>
              <a:t>Игра помогает ребёнку развить умение контролировать себя, длительное время руководствоваться заданным правилом, а также тренирует память и внимание.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https://ds04.infourok.ru/uploads/ex/013d/0008dadc-2819ac73/hello_html_78ec07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928802"/>
            <a:ext cx="3274661" cy="303160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5000636"/>
            <a:ext cx="835824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333333"/>
                </a:solidFill>
                <a:latin typeface="inherit" charset="0"/>
                <a:ea typeface="Times New Roman" pitchFamily="18" charset="0"/>
                <a:cs typeface="Times New Roman" pitchFamily="18" charset="0"/>
              </a:rPr>
              <a:t>Получается примерно следующее: Посадил кхе-кхе хлоп-хлоп (два хлопка). Выросла хлоп-хлоп большая-пребольшая. Пошёл кхе-кхе тянуть хлоп-хлоп. </a:t>
            </a:r>
            <a:r>
              <a:rPr lang="ru-RU" sz="1400" dirty="0" err="1" smtClean="0">
                <a:solidFill>
                  <a:srgbClr val="333333"/>
                </a:solidFill>
                <a:latin typeface="inherit" charset="0"/>
                <a:ea typeface="Times New Roman" pitchFamily="18" charset="0"/>
                <a:cs typeface="Times New Roman" pitchFamily="18" charset="0"/>
              </a:rPr>
              <a:t>Тянет-потянет</a:t>
            </a:r>
            <a:r>
              <a:rPr lang="ru-RU" sz="1400" dirty="0" smtClean="0">
                <a:solidFill>
                  <a:srgbClr val="333333"/>
                </a:solidFill>
                <a:latin typeface="inherit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sz="1400" dirty="0" smtClean="0">
                <a:solidFill>
                  <a:srgbClr val="333333"/>
                </a:solidFill>
                <a:latin typeface="inherit" charset="0"/>
                <a:ea typeface="Times New Roman" pitchFamily="18" charset="0"/>
                <a:cs typeface="Times New Roman" pitchFamily="18" charset="0"/>
              </a:rPr>
              <a:t> вытянуть не может. Позвал кхе-кхе ой-ой. Ой-ой за кхе-кхе, кхе-кхе за хлоп-хлоп, </a:t>
            </a:r>
            <a:r>
              <a:rPr lang="ru-RU" sz="1400" dirty="0" err="1" smtClean="0">
                <a:solidFill>
                  <a:srgbClr val="333333"/>
                </a:solidFill>
                <a:latin typeface="inherit" charset="0"/>
                <a:ea typeface="Times New Roman" pitchFamily="18" charset="0"/>
                <a:cs typeface="Times New Roman" pitchFamily="18" charset="0"/>
              </a:rPr>
              <a:t>тянут-потянут</a:t>
            </a:r>
            <a:r>
              <a:rPr lang="ru-RU" sz="1400" dirty="0" smtClean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…</a:t>
            </a:r>
            <a:r>
              <a:rPr lang="ru-RU" sz="1400" dirty="0" smtClean="0">
                <a:solidFill>
                  <a:srgbClr val="333333"/>
                </a:solidFill>
                <a:latin typeface="inherit" charset="0"/>
                <a:ea typeface="Times New Roman" pitchFamily="18" charset="0"/>
                <a:cs typeface="Times New Roman" pitchFamily="18" charset="0"/>
              </a:rPr>
              <a:t>Ну, и т.д.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333333"/>
                </a:solidFill>
                <a:latin typeface="inherit" charset="0"/>
                <a:ea typeface="Times New Roman" pitchFamily="18" charset="0"/>
                <a:cs typeface="Times New Roman" pitchFamily="18" charset="0"/>
              </a:rPr>
              <a:t>Главное – не ошибиться и не пропустить нужное слово. На начальном этапе можно заменять не всех персонажей сразу, а одного-двух. По мере освоения игры добавлять и другие замены. Можно вместо сказки «Репка» взять любую другую, недлинную и хорошо знакомую всем игрокам, или небольшое стихотворение с часто повторяющимися словами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14744" y="142852"/>
            <a:ext cx="11419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762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800080"/>
                </a:solidFill>
                <a:latin typeface="inherit" charset="0"/>
                <a:ea typeface="Times New Roman" pitchFamily="18" charset="0"/>
                <a:cs typeface="Times New Roman" pitchFamily="18" charset="0"/>
              </a:rPr>
              <a:t>Репка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2643182"/>
            <a:ext cx="578644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Репка – на два хлопка в ладоши</a:t>
            </a:r>
            <a:endParaRPr lang="ru-RU" sz="1600" dirty="0" smtClean="0"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Дедка – на слова «кхе-кхе»</a:t>
            </a:r>
            <a:endParaRPr lang="ru-RU" sz="1600" dirty="0" smtClean="0"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Бабка – на слова «ой-ой»</a:t>
            </a:r>
            <a:endParaRPr lang="ru-RU" sz="1600" dirty="0" smtClean="0"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Внучка – на слова «</a:t>
            </a:r>
            <a:r>
              <a:rPr lang="ru-RU" sz="1600" dirty="0" err="1" smtClean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ля-ля</a:t>
            </a:r>
            <a:r>
              <a:rPr lang="ru-RU" sz="1600" dirty="0" smtClean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»</a:t>
            </a:r>
            <a:endParaRPr lang="ru-RU" sz="1600" dirty="0" smtClean="0"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Жучка – «гав-гав»</a:t>
            </a:r>
            <a:endParaRPr lang="ru-RU" sz="1600" dirty="0" smtClean="0"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Кошка – «мяу-мяу» или «</a:t>
            </a:r>
            <a:r>
              <a:rPr lang="ru-RU" sz="1600" dirty="0" err="1" smtClean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мур-мур</a:t>
            </a:r>
            <a:r>
              <a:rPr lang="ru-RU" sz="1600" dirty="0" smtClean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»</a:t>
            </a:r>
            <a:endParaRPr lang="ru-RU" sz="1600" dirty="0" smtClean="0"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Мышка – «пи-пи»</a:t>
            </a:r>
            <a:endParaRPr lang="ru-RU" sz="1600" dirty="0" smtClean="0"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571480"/>
            <a:ext cx="86439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i="1" dirty="0" smtClean="0">
                <a:solidFill>
                  <a:srgbClr val="333333"/>
                </a:solidFill>
                <a:latin typeface="inherit" charset="0"/>
                <a:ea typeface="Times New Roman" pitchFamily="18" charset="0"/>
                <a:cs typeface="Times New Roman" pitchFamily="18" charset="0"/>
              </a:rPr>
              <a:t>Для кого.</a:t>
            </a:r>
            <a:r>
              <a:rPr lang="ru-RU" sz="1400" dirty="0" smtClean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smtClean="0">
                <a:solidFill>
                  <a:srgbClr val="333333"/>
                </a:solidFill>
                <a:latin typeface="inherit" charset="0"/>
                <a:ea typeface="Times New Roman" pitchFamily="18" charset="0"/>
                <a:cs typeface="Times New Roman" pitchFamily="18" charset="0"/>
              </a:rPr>
              <a:t>Подходит для разных возрастов (начиная лет с 4 и до бесконечности).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i="1" dirty="0" smtClean="0">
                <a:solidFill>
                  <a:srgbClr val="333333"/>
                </a:solidFill>
                <a:latin typeface="inherit" charset="0"/>
                <a:ea typeface="Times New Roman" pitchFamily="18" charset="0"/>
                <a:cs typeface="Times New Roman" pitchFamily="18" charset="0"/>
              </a:rPr>
              <a:t>Какая польза.</a:t>
            </a:r>
            <a:r>
              <a:rPr lang="ru-RU" sz="1400" dirty="0" smtClean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smtClean="0">
                <a:solidFill>
                  <a:srgbClr val="333333"/>
                </a:solidFill>
                <a:latin typeface="inherit" charset="0"/>
                <a:ea typeface="Times New Roman" pitchFamily="18" charset="0"/>
                <a:cs typeface="Times New Roman" pitchFamily="18" charset="0"/>
              </a:rPr>
              <a:t>Игра помогает ребёнку развить умение контролировать себя, а также тренирует память, внимание и быстроту реакции.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i="1" dirty="0" smtClean="0">
                <a:solidFill>
                  <a:srgbClr val="333333"/>
                </a:solidFill>
                <a:latin typeface="inherit" charset="0"/>
                <a:ea typeface="Times New Roman" pitchFamily="18" charset="0"/>
                <a:cs typeface="Times New Roman" pitchFamily="18" charset="0"/>
              </a:rPr>
              <a:t>Как играть.</a:t>
            </a:r>
            <a:r>
              <a:rPr lang="ru-RU" sz="1400" dirty="0" smtClean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smtClean="0">
                <a:solidFill>
                  <a:srgbClr val="333333"/>
                </a:solidFill>
                <a:latin typeface="inherit" charset="0"/>
                <a:ea typeface="Times New Roman" pitchFamily="18" charset="0"/>
                <a:cs typeface="Times New Roman" pitchFamily="18" charset="0"/>
              </a:rPr>
              <a:t>Суть этой игры схожа с предыдущей. Интереснее, когда играют несколько человек (от 2 и больше). Игроки рассказывают сказку </a:t>
            </a:r>
            <a:r>
              <a:rPr lang="ru-RU" sz="1400" dirty="0" smtClean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 smtClean="0">
                <a:solidFill>
                  <a:srgbClr val="333333"/>
                </a:solidFill>
                <a:latin typeface="inherit" charset="0"/>
                <a:ea typeface="Times New Roman" pitchFamily="18" charset="0"/>
                <a:cs typeface="Times New Roman" pitchFamily="18" charset="0"/>
              </a:rPr>
              <a:t>Репка</a:t>
            </a:r>
            <a:r>
              <a:rPr lang="ru-RU" sz="1400" dirty="0" smtClean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1400" dirty="0" smtClean="0">
                <a:solidFill>
                  <a:srgbClr val="333333"/>
                </a:solidFill>
                <a:latin typeface="inherit" charset="0"/>
                <a:ea typeface="Times New Roman" pitchFamily="18" charset="0"/>
                <a:cs typeface="Times New Roman" pitchFamily="18" charset="0"/>
              </a:rPr>
              <a:t> по одному предложению, друг за другом. При этом заменяют названия и имена главных персонажей таким образом: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642910" y="3500438"/>
            <a:ext cx="8143932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Для кого.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Подходит для разных возрастов (начиная лет с 5-6 и до бесконечности).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Какая польза.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В игре ребёнок учится контролировать свою речь. Кроме того, игра способствует обогащению словарного запаса за счёт синонимов, развивает быстроту реакции.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Как играть.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Правила этой игры, наверное, хорошо знакомы всем с детства, но на всякий случай я их всё же расскажу (мало ли, вдруг забылось?). Перед игрой нужно договориться, какие слова будут запрещёнными (как правило, это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да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нет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чёрный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белый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, но можно и другие). Затем водящий задаёт каждому игроку по очереди любой вопрос так, чтобы спровоцировать его на ответ запрещённым словом. Игроки в свою очередь, отвечая на вопрос, стараются избежать запрещённого слова, заменяя его на другие, подходящие по смыслу. Например: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- Ты любишь мороженое?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- Обожаю! (Вместо: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Да!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Тот игрок, который всё же ответил запрещённым словом, считается проигравшим и либо становится сам водящим, либо выходит из игры.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14612" y="214290"/>
            <a:ext cx="422506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76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000" b="1" dirty="0" smtClean="0">
                <a:solidFill>
                  <a:srgbClr val="800080"/>
                </a:solidFill>
                <a:latin typeface="inherit"/>
                <a:ea typeface="Times New Roman" pitchFamily="18" charset="0"/>
                <a:cs typeface="Times New Roman" pitchFamily="18" charset="0"/>
              </a:rPr>
              <a:t>Да и нет не говорите</a:t>
            </a:r>
            <a:endParaRPr lang="ru-RU" sz="3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9" name="Picture 3" descr="https://sc.mogicons.com/share/secret-emoticon-265.jpg"/>
          <p:cNvPicPr>
            <a:picLocks noChangeAspect="1" noChangeArrowheads="1"/>
          </p:cNvPicPr>
          <p:nvPr/>
        </p:nvPicPr>
        <p:blipFill>
          <a:blip r:embed="rId2"/>
          <a:srcRect l="26170" r="24293" b="8928"/>
          <a:stretch>
            <a:fillRect/>
          </a:stretch>
        </p:blipFill>
        <p:spPr bwMode="auto">
          <a:xfrm>
            <a:off x="3143240" y="857232"/>
            <a:ext cx="3000396" cy="2604098"/>
          </a:xfrm>
          <a:prstGeom prst="rect">
            <a:avLst/>
          </a:prstGeom>
          <a:noFill/>
        </p:spPr>
      </p:pic>
      <p:pic>
        <p:nvPicPr>
          <p:cNvPr id="29701" name="Picture 5" descr="https://dumielauxepices.net/sites/default/files/fail-clipart-failed-600279-887817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643050"/>
            <a:ext cx="1143008" cy="129092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500166" y="1714488"/>
            <a:ext cx="10711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ДА</a:t>
            </a:r>
            <a:endParaRPr lang="ru-RU" sz="5400" dirty="0"/>
          </a:p>
        </p:txBody>
      </p:sp>
      <p:pic>
        <p:nvPicPr>
          <p:cNvPr id="10" name="Picture 5" descr="https://dumielauxepices.net/sites/default/files/fail-clipart-failed-600279-887817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1571612"/>
            <a:ext cx="1143008" cy="129092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429388" y="1714488"/>
            <a:ext cx="1301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НЕТ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 descr="http://pngimg.com/uploads/treasure_chest/treasure_chest_PNG130.png"/>
          <p:cNvPicPr>
            <a:picLocks noChangeAspect="1" noChangeArrowheads="1"/>
          </p:cNvPicPr>
          <p:nvPr/>
        </p:nvPicPr>
        <p:blipFill>
          <a:blip r:embed="rId2" cstate="print"/>
          <a:srcRect l="4302" t="5354" r="3202" b="10755"/>
          <a:stretch>
            <a:fillRect/>
          </a:stretch>
        </p:blipFill>
        <p:spPr bwMode="auto">
          <a:xfrm>
            <a:off x="6500826" y="285728"/>
            <a:ext cx="2362923" cy="2143116"/>
          </a:xfrm>
          <a:prstGeom prst="rect">
            <a:avLst/>
          </a:prstGeom>
          <a:noFill/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1357298"/>
            <a:ext cx="635795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Как играть.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Водящий (обычно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 взрослый, но можно и меняться ролями)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 это пират. Он сидит в определённом месте комнаты, а рядом с ним, на расстоянии примерно в полметра лежит какой-либо небольшой предмет (сокровища). Пока пират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спит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, остальные игроки медленно, на цыпочках, подкрадываются к нему, стараясь забрать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сокровища</a:t>
            </a:r>
            <a:r>
              <a:rPr lang="ru-RU" sz="1400" dirty="0" smtClean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1400" dirty="0" smtClean="0">
                <a:solidFill>
                  <a:srgbClr val="333333"/>
                </a:solidFill>
                <a:latin typeface="inherit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71736" y="214290"/>
            <a:ext cx="388426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76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000" b="1" dirty="0" smtClean="0">
                <a:solidFill>
                  <a:srgbClr val="800080"/>
                </a:solidFill>
                <a:latin typeface="inherit"/>
                <a:ea typeface="Times New Roman" pitchFamily="18" charset="0"/>
                <a:cs typeface="Times New Roman" pitchFamily="18" charset="0"/>
              </a:rPr>
              <a:t>Сокровища пирата</a:t>
            </a:r>
            <a:endParaRPr lang="ru-RU" sz="3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714356"/>
            <a:ext cx="67866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i="1" dirty="0" smtClean="0">
                <a:solidFill>
                  <a:srgbClr val="333333"/>
                </a:solidFill>
                <a:latin typeface="inherit"/>
                <a:ea typeface="Times New Roman" pitchFamily="18" charset="0"/>
                <a:cs typeface="Times New Roman" pitchFamily="18" charset="0"/>
              </a:rPr>
              <a:t>Для кого.</a:t>
            </a:r>
            <a:r>
              <a:rPr lang="ru-RU" sz="1400" dirty="0" smtClean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smtClean="0">
                <a:solidFill>
                  <a:srgbClr val="333333"/>
                </a:solidFill>
                <a:latin typeface="inherit"/>
                <a:ea typeface="Times New Roman" pitchFamily="18" charset="0"/>
                <a:cs typeface="Times New Roman" pitchFamily="18" charset="0"/>
              </a:rPr>
              <a:t>Подходит для разных возрастов (начиная лет с 4 и старше).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i="1" dirty="0" smtClean="0">
                <a:solidFill>
                  <a:srgbClr val="333333"/>
                </a:solidFill>
                <a:latin typeface="inherit"/>
                <a:ea typeface="Times New Roman" pitchFamily="18" charset="0"/>
                <a:cs typeface="Times New Roman" pitchFamily="18" charset="0"/>
              </a:rPr>
              <a:t>Какая польза.</a:t>
            </a:r>
            <a:r>
              <a:rPr lang="ru-RU" sz="1400" dirty="0" smtClean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smtClean="0">
                <a:solidFill>
                  <a:srgbClr val="333333"/>
                </a:solidFill>
                <a:latin typeface="inherit"/>
                <a:ea typeface="Times New Roman" pitchFamily="18" charset="0"/>
                <a:cs typeface="Times New Roman" pitchFamily="18" charset="0"/>
              </a:rPr>
              <a:t>Игра развивает умение контролировать свои двигательные и эмоциональные реакции, выдержку.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500306"/>
            <a:ext cx="89297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333333"/>
                </a:solidFill>
                <a:latin typeface="inherit"/>
                <a:ea typeface="Times New Roman" pitchFamily="18" charset="0"/>
                <a:cs typeface="Times New Roman" pitchFamily="18" charset="0"/>
              </a:rPr>
              <a:t>Если пират услышит какие-либо звуки, он открывает глаза, и крадущиеся игроки должны тут же замереть, чтобы их </a:t>
            </a:r>
            <a:r>
              <a:rPr lang="ru-RU" sz="1400" dirty="0" smtClean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 smtClean="0">
                <a:solidFill>
                  <a:srgbClr val="333333"/>
                </a:solidFill>
                <a:latin typeface="inherit"/>
                <a:ea typeface="Times New Roman" pitchFamily="18" charset="0"/>
                <a:cs typeface="Times New Roman" pitchFamily="18" charset="0"/>
              </a:rPr>
              <a:t>не заметили</a:t>
            </a:r>
            <a:r>
              <a:rPr lang="ru-RU" sz="1400" dirty="0" smtClean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1400" dirty="0" smtClean="0">
                <a:solidFill>
                  <a:srgbClr val="333333"/>
                </a:solidFill>
                <a:latin typeface="inherit"/>
                <a:ea typeface="Times New Roman" pitchFamily="18" charset="0"/>
                <a:cs typeface="Times New Roman" pitchFamily="18" charset="0"/>
              </a:rPr>
              <a:t>. Тот, кто не успел замереть, отходит назад на несколько шагов. Кто успел, тот продолжает движение, когда пират снова </a:t>
            </a:r>
            <a:r>
              <a:rPr lang="ru-RU" sz="1400" dirty="0" smtClean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 smtClean="0">
                <a:solidFill>
                  <a:srgbClr val="333333"/>
                </a:solidFill>
                <a:latin typeface="inherit"/>
                <a:ea typeface="Times New Roman" pitchFamily="18" charset="0"/>
                <a:cs typeface="Times New Roman" pitchFamily="18" charset="0"/>
              </a:rPr>
              <a:t>уснёт</a:t>
            </a:r>
            <a:r>
              <a:rPr lang="ru-RU" sz="1400" dirty="0" smtClean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1400" dirty="0" smtClean="0">
                <a:solidFill>
                  <a:srgbClr val="333333"/>
                </a:solidFill>
                <a:latin typeface="inherit"/>
                <a:ea typeface="Times New Roman" pitchFamily="18" charset="0"/>
                <a:cs typeface="Times New Roman" pitchFamily="18" charset="0"/>
              </a:rPr>
              <a:t>. Выигрывает тот, кто сможет тихо подкрасться и забрать пиратские сокровища.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5143512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Как играть.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Ведущий прячет (ставит или кладёт где-либо на видном месте)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в комнате какой-то небольшой предмет (игрушку из киндер-сюрприза, например), который игроки будут искать. Они могут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повсюду ходить и заглядывать во все углы, 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открывать шкафы не нужно,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так как он лежит на видном месте. Тот, кто найдет игрушку, дол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­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жен сохранить свою находку в тайне, не выдавая себя ни смехом, ни 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­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меками. Он просто должен сесть и молча наблюдать,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как остальные продолжают поиск. Тот, кто первым найдет спрятанную игрушку, в следующий раз прячет её.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868" y="3500438"/>
            <a:ext cx="250036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76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000" b="1" dirty="0" smtClean="0">
                <a:solidFill>
                  <a:srgbClr val="800080"/>
                </a:solidFill>
                <a:latin typeface="inherit"/>
                <a:ea typeface="Times New Roman" pitchFamily="18" charset="0"/>
                <a:cs typeface="Times New Roman" pitchFamily="18" charset="0"/>
              </a:rPr>
              <a:t>Разведчики</a:t>
            </a:r>
            <a:endParaRPr lang="ru-RU" sz="3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71802" y="4143380"/>
            <a:ext cx="50006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i="1" dirty="0" smtClean="0">
                <a:solidFill>
                  <a:srgbClr val="333333"/>
                </a:solidFill>
                <a:latin typeface="inherit"/>
                <a:ea typeface="Times New Roman" pitchFamily="18" charset="0"/>
                <a:cs typeface="Times New Roman" pitchFamily="18" charset="0"/>
              </a:rPr>
              <a:t>Для кого.</a:t>
            </a:r>
            <a:r>
              <a:rPr lang="ru-RU" sz="1400" dirty="0" smtClean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smtClean="0">
                <a:solidFill>
                  <a:srgbClr val="333333"/>
                </a:solidFill>
                <a:latin typeface="inherit"/>
                <a:ea typeface="Times New Roman" pitchFamily="18" charset="0"/>
                <a:cs typeface="Times New Roman" pitchFamily="18" charset="0"/>
              </a:rPr>
              <a:t>Для детей от 5 лет.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i="1" dirty="0" smtClean="0">
                <a:solidFill>
                  <a:srgbClr val="333333"/>
                </a:solidFill>
                <a:latin typeface="inherit"/>
                <a:ea typeface="Times New Roman" pitchFamily="18" charset="0"/>
                <a:cs typeface="Times New Roman" pitchFamily="18" charset="0"/>
              </a:rPr>
              <a:t>Какая польза.</a:t>
            </a:r>
            <a:r>
              <a:rPr lang="ru-RU" sz="1400" dirty="0" smtClean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smtClean="0">
                <a:solidFill>
                  <a:srgbClr val="333333"/>
                </a:solidFill>
                <a:latin typeface="inherit"/>
                <a:ea typeface="Times New Roman" pitchFamily="18" charset="0"/>
                <a:cs typeface="Times New Roman" pitchFamily="18" charset="0"/>
              </a:rPr>
              <a:t>Игра развивает наблюдательность, умение контролировать свои двигательные и эмоциональные реакции.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8" name="Picture 8" descr="https://ds05.infourok.ru/uploads/ex/01b5/00009df4-93cf2d2b/hello_html_m6736a59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57158" y="3500438"/>
            <a:ext cx="2633701" cy="1724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 descr="https://abandonmentbetrayl.files.wordpress.com/2018/03/469342_1.jpg"/>
          <p:cNvPicPr>
            <a:picLocks noChangeAspect="1" noChangeArrowheads="1"/>
          </p:cNvPicPr>
          <p:nvPr/>
        </p:nvPicPr>
        <p:blipFill>
          <a:blip r:embed="rId2"/>
          <a:srcRect l="27516" t="9728" r="27461" b="9026"/>
          <a:stretch>
            <a:fillRect/>
          </a:stretch>
        </p:blipFill>
        <p:spPr bwMode="auto">
          <a:xfrm>
            <a:off x="6881818" y="4500570"/>
            <a:ext cx="2262182" cy="2143140"/>
          </a:xfrm>
          <a:prstGeom prst="rect">
            <a:avLst/>
          </a:prstGeom>
          <a:noFill/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 r="82750" b="70000"/>
          <a:stretch>
            <a:fillRect/>
          </a:stretch>
        </p:blipFill>
        <p:spPr bwMode="auto">
          <a:xfrm>
            <a:off x="-1" y="0"/>
            <a:ext cx="1862117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2357430"/>
            <a:ext cx="900115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По мере освоения игры можно искать не одну букву, а сразу несколько разных. Если ребёнок уже достаточно большой, знает все буквы и может их писать, можно предложить ему переписать текст, вставляя вместо некоторых букв (например, О или П) точки, чёрточки или что-то ещё. Только взрослым не стоит переоценивать возможности ребёнка (не давайте текст большого размера и большое количество букв для поиска).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5984" y="142852"/>
            <a:ext cx="458785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76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000" b="1" dirty="0" smtClean="0">
                <a:solidFill>
                  <a:srgbClr val="800080"/>
                </a:solidFill>
                <a:latin typeface="inherit"/>
                <a:ea typeface="Times New Roman" pitchFamily="18" charset="0"/>
                <a:cs typeface="Times New Roman" pitchFamily="18" charset="0"/>
              </a:rPr>
              <a:t>Внимательный сыщик</a:t>
            </a:r>
            <a:endParaRPr lang="ru-RU" sz="3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642918"/>
            <a:ext cx="692948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i="1" dirty="0" smtClean="0">
                <a:solidFill>
                  <a:srgbClr val="333333"/>
                </a:solidFill>
                <a:latin typeface="inherit"/>
                <a:ea typeface="Times New Roman" pitchFamily="18" charset="0"/>
                <a:cs typeface="Times New Roman" pitchFamily="18" charset="0"/>
              </a:rPr>
              <a:t>Для кого.</a:t>
            </a:r>
            <a:r>
              <a:rPr lang="ru-RU" sz="1400" dirty="0" smtClean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smtClean="0">
                <a:solidFill>
                  <a:srgbClr val="333333"/>
                </a:solidFill>
                <a:latin typeface="inherit"/>
                <a:ea typeface="Times New Roman" pitchFamily="18" charset="0"/>
                <a:cs typeface="Times New Roman" pitchFamily="18" charset="0"/>
              </a:rPr>
              <a:t>Для детей от 5 лет.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i="1" dirty="0" smtClean="0">
                <a:solidFill>
                  <a:srgbClr val="333333"/>
                </a:solidFill>
                <a:latin typeface="inherit"/>
                <a:ea typeface="Times New Roman" pitchFamily="18" charset="0"/>
                <a:cs typeface="Times New Roman" pitchFamily="18" charset="0"/>
              </a:rPr>
              <a:t>Какая польза.</a:t>
            </a:r>
            <a:r>
              <a:rPr lang="ru-RU" sz="1400" dirty="0" smtClean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smtClean="0">
                <a:solidFill>
                  <a:srgbClr val="333333"/>
                </a:solidFill>
                <a:latin typeface="inherit"/>
                <a:ea typeface="Times New Roman" pitchFamily="18" charset="0"/>
                <a:cs typeface="Times New Roman" pitchFamily="18" charset="0"/>
              </a:rPr>
              <a:t>Игра развивает у ребёнка усидчивость, наблюдательность, умение действовать не спеша, контроль и самоконтроль.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1285860"/>
            <a:ext cx="750099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i="1" dirty="0" smtClean="0">
                <a:solidFill>
                  <a:srgbClr val="333333"/>
                </a:solidFill>
                <a:latin typeface="inherit"/>
                <a:ea typeface="Times New Roman" pitchFamily="18" charset="0"/>
                <a:cs typeface="Times New Roman" pitchFamily="18" charset="0"/>
              </a:rPr>
              <a:t>Как играть.</a:t>
            </a:r>
            <a:r>
              <a:rPr lang="ru-RU" sz="1400" dirty="0" smtClean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smtClean="0">
                <a:solidFill>
                  <a:srgbClr val="333333"/>
                </a:solidFill>
                <a:latin typeface="inherit"/>
                <a:ea typeface="Times New Roman" pitchFamily="18" charset="0"/>
                <a:cs typeface="Times New Roman" pitchFamily="18" charset="0"/>
              </a:rPr>
              <a:t>Найдите небольшой лист бумаги с достаточно крупным текстом небольшого размера (для начала это может быть 1-2 строчки). Дайте ребёнку текстовый маркер или фломастер и расскажите ему сказочную историю, например, такую: </a:t>
            </a:r>
            <a:r>
              <a:rPr lang="ru-RU" sz="1400" dirty="0" smtClean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 smtClean="0">
                <a:solidFill>
                  <a:srgbClr val="333333"/>
                </a:solidFill>
                <a:latin typeface="inherit"/>
                <a:ea typeface="Times New Roman" pitchFamily="18" charset="0"/>
                <a:cs typeface="Times New Roman" pitchFamily="18" charset="0"/>
              </a:rPr>
              <a:t>Буквы собирались на праздник. Буква А надевала красное платье. Найди на страничке все буквы А и одень их в красное</a:t>
            </a:r>
            <a:r>
              <a:rPr lang="ru-RU" sz="1400" dirty="0" smtClean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1400" dirty="0" smtClean="0">
                <a:solidFill>
                  <a:srgbClr val="333333"/>
                </a:solidFill>
                <a:latin typeface="inherit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1400" dirty="0" smtClean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 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214282" y="4429132"/>
            <a:ext cx="678657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Для кого.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Для детей от 6 лет.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Какая польза.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В этой игре дети учатся сдерживать свои эмоциональные реакции, контролировать свою речь, дожидаться других (то есть развивается терпение, выдержка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и самоконтроль).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Как играть.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Для этой игры нужно несколько игроков (от 3 и больше). Ведущий задаёт вопрос (загадывает загадку), тот игрок, который знает ответ, молча поднимает руку, складывает пальцы в кулак, а большой палец поднимает вверх. Когда все игроки догадаются, как нужно ответить на вопрос, и тоже поднимут пальцы вверх, ведущий начинает считать: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Раз, два, три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 На счёт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три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 все игроки вместе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шепчут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 ответ.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357187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76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000" b="1" dirty="0" smtClean="0">
                <a:solidFill>
                  <a:srgbClr val="800080"/>
                </a:solidFill>
                <a:latin typeface="inherit"/>
                <a:ea typeface="Times New Roman" pitchFamily="18" charset="0"/>
                <a:cs typeface="Times New Roman" pitchFamily="18" charset="0"/>
              </a:rPr>
              <a:t>Большие пальцы вверх, шепчем все вместе</a:t>
            </a:r>
          </a:p>
          <a:p>
            <a:pPr lvl="0" indent="76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800080"/>
                </a:solidFill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solidFill>
                  <a:srgbClr val="333333"/>
                </a:solidFill>
                <a:latin typeface="inherit"/>
                <a:ea typeface="Times New Roman" pitchFamily="18" charset="0"/>
                <a:cs typeface="Times New Roman" pitchFamily="18" charset="0"/>
              </a:rPr>
              <a:t>(автор - Клаус </a:t>
            </a:r>
            <a:r>
              <a:rPr lang="ru-RU" sz="1600" dirty="0" err="1" smtClean="0">
                <a:solidFill>
                  <a:srgbClr val="333333"/>
                </a:solidFill>
                <a:latin typeface="inherit"/>
                <a:ea typeface="Times New Roman" pitchFamily="18" charset="0"/>
                <a:cs typeface="Times New Roman" pitchFamily="18" charset="0"/>
              </a:rPr>
              <a:t>Фопель</a:t>
            </a:r>
            <a:r>
              <a:rPr lang="ru-RU" sz="1600" dirty="0" smtClean="0">
                <a:solidFill>
                  <a:srgbClr val="333333"/>
                </a:solidFill>
                <a:latin typeface="inherit"/>
                <a:ea typeface="Times New Roman" pitchFamily="18" charset="0"/>
                <a:cs typeface="Times New Roman" pitchFamily="18" charset="0"/>
              </a:rPr>
              <a:t>)</a:t>
            </a:r>
            <a:endParaRPr lang="ru-RU" sz="105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5" descr="https://images.vectorhq.com/images/istock/thumbs/3196/31960032-fast-turt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3033722" cy="1861604"/>
          </a:xfrm>
          <a:prstGeom prst="rect">
            <a:avLst/>
          </a:prstGeom>
          <a:noFill/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071802" y="642918"/>
            <a:ext cx="6072198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Для кого.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Для детей от 5 лет.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Какая польза.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Эта игра может помочь ребёнку-непоседе научиться в некоторых ситуациях сдерживать свою чрезмерную активность и подвижность (то есть развивает всё те же самоконтроль и терпение).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43174" y="142852"/>
            <a:ext cx="374493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000" b="1" dirty="0" smtClean="0">
                <a:solidFill>
                  <a:srgbClr val="800080"/>
                </a:solidFill>
                <a:latin typeface="inherit"/>
                <a:ea typeface="Times New Roman" pitchFamily="18" charset="0"/>
                <a:cs typeface="Times New Roman" pitchFamily="18" charset="0"/>
              </a:rPr>
              <a:t>Черепашьи бега</a:t>
            </a:r>
            <a:endParaRPr lang="ru-RU" sz="3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3571876"/>
            <a:ext cx="778674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Кроме этих игр, для развития воли у ребёнка подойдут любые, в которых нужно соблюдать правила (домино, лото, шашки и шахматы, «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ходилки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» с кубиком и фишками и другие) и даже подвижные типа старых добрых «классиков», «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резиночек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», догонялок, вышибал, футбола и т.д.</a:t>
            </a:r>
          </a:p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И ещё одно: играя с ребёнком, не старайтесь всё время поддаваться 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ему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(по крайней мере, не делайте этого постоянно и явно).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Потому что умение достойно проигрывать </a:t>
            </a:r>
            <a:endParaRPr lang="ru-RU" b="1" dirty="0" smtClean="0">
              <a:solidFill>
                <a:srgbClr val="C00000"/>
              </a:solidFill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ну, и выигрывать, естественно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!)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-  тоже один из показателей высокого уровня самоконтроля.</a:t>
            </a:r>
            <a:endParaRPr lang="ru-RU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14580" y="1785926"/>
            <a:ext cx="64294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solidFill>
                  <a:srgbClr val="333333"/>
                </a:solidFill>
                <a:latin typeface="inherit"/>
                <a:ea typeface="Times New Roman" pitchFamily="18" charset="0"/>
                <a:cs typeface="Times New Roman" pitchFamily="18" charset="0"/>
              </a:rPr>
              <a:t>Как играть.</a:t>
            </a:r>
            <a:r>
              <a:rPr lang="ru-RU" sz="1400" i="1" dirty="0" smtClean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smtClean="0">
                <a:solidFill>
                  <a:srgbClr val="333333"/>
                </a:solidFill>
                <a:latin typeface="inherit"/>
                <a:ea typeface="Times New Roman" pitchFamily="18" charset="0"/>
                <a:cs typeface="Times New Roman" pitchFamily="18" charset="0"/>
              </a:rPr>
              <a:t>Лучше, если игроков будет несколько. Все выстраиваются в одну линию и по сигналу начинают</a:t>
            </a:r>
            <a:r>
              <a:rPr lang="ru-RU" sz="1400" dirty="0" smtClean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1400" b="1" dirty="0" smtClean="0">
                <a:solidFill>
                  <a:srgbClr val="333333"/>
                </a:solidFill>
                <a:latin typeface="inherit"/>
                <a:ea typeface="Times New Roman" pitchFamily="18" charset="0"/>
                <a:cs typeface="Times New Roman" pitchFamily="18" charset="0"/>
              </a:rPr>
              <a:t>очень медленно</a:t>
            </a:r>
            <a:r>
              <a:rPr lang="ru-RU" sz="1400" dirty="0" smtClean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smtClean="0">
                <a:solidFill>
                  <a:srgbClr val="333333"/>
                </a:solidFill>
                <a:latin typeface="inherit"/>
                <a:ea typeface="Times New Roman" pitchFamily="18" charset="0"/>
                <a:cs typeface="Times New Roman" pitchFamily="18" charset="0"/>
              </a:rPr>
              <a:t>двигаться вперёд (заранее оговорить, до какого ориентира </a:t>
            </a:r>
            <a:r>
              <a:rPr lang="ru-RU" sz="1400" dirty="0" smtClean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sz="1400" dirty="0" smtClean="0">
                <a:solidFill>
                  <a:srgbClr val="333333"/>
                </a:solidFill>
                <a:latin typeface="inherit"/>
                <a:ea typeface="Times New Roman" pitchFamily="18" charset="0"/>
                <a:cs typeface="Times New Roman" pitchFamily="18" charset="0"/>
              </a:rPr>
              <a:t> например, до стола, до дивана, до скамейки и т.п.) 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2714620"/>
            <a:ext cx="885828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333333"/>
                </a:solidFill>
                <a:latin typeface="inherit"/>
                <a:ea typeface="Times New Roman" pitchFamily="18" charset="0"/>
                <a:cs typeface="Times New Roman" pitchFamily="18" charset="0"/>
              </a:rPr>
              <a:t>Самое интересное, что победителем считается тот, кто придёт к финишу</a:t>
            </a:r>
            <a:r>
              <a:rPr lang="ru-RU" sz="1400" dirty="0" smtClean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1400" b="1" dirty="0" smtClean="0">
                <a:solidFill>
                  <a:srgbClr val="333333"/>
                </a:solidFill>
                <a:latin typeface="inherit"/>
                <a:ea typeface="Times New Roman" pitchFamily="18" charset="0"/>
                <a:cs typeface="Times New Roman" pitchFamily="18" charset="0"/>
              </a:rPr>
              <a:t>последним</a:t>
            </a:r>
            <a:r>
              <a:rPr lang="ru-RU" sz="1400" dirty="0" smtClean="0">
                <a:solidFill>
                  <a:srgbClr val="333333"/>
                </a:solidFill>
                <a:latin typeface="inherit"/>
                <a:ea typeface="Times New Roman" pitchFamily="18" charset="0"/>
                <a:cs typeface="Times New Roman" pitchFamily="18" charset="0"/>
              </a:rPr>
              <a:t>! Вы не представляете, как это может быть трудно для детей. Если игрок </a:t>
            </a:r>
            <a:r>
              <a:rPr lang="ru-RU" sz="1400" dirty="0" smtClean="0">
                <a:solidFill>
                  <a:srgbClr val="333333"/>
                </a:solidFill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sz="1400" dirty="0" smtClean="0">
                <a:solidFill>
                  <a:srgbClr val="333333"/>
                </a:solidFill>
                <a:latin typeface="inherit"/>
                <a:ea typeface="Times New Roman" pitchFamily="18" charset="0"/>
                <a:cs typeface="Times New Roman" pitchFamily="18" charset="0"/>
              </a:rPr>
              <a:t> только один, то можно использовать секундомер, чтобы отмечать, улучшается ли, и насколько, от игры к игре, его результат.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333333"/>
                </a:solidFill>
                <a:latin typeface="inherit"/>
                <a:ea typeface="Times New Roman" pitchFamily="18" charset="0"/>
                <a:cs typeface="Times New Roman" pitchFamily="18" charset="0"/>
              </a:rPr>
              <a:t>                                                    (Приз победителю будет очень кстати!)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333333"/>
                </a:solidFill>
                <a:latin typeface="inherit"/>
                <a:ea typeface="Times New Roman" pitchFamily="18" charset="0"/>
                <a:cs typeface="Times New Roman" pitchFamily="18" charset="0"/>
              </a:rPr>
              <a:t>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</TotalTime>
  <Words>645</Words>
  <PresentationFormat>Экран (4:3)</PresentationFormat>
  <Paragraphs>71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14</cp:revision>
  <dcterms:created xsi:type="dcterms:W3CDTF">2019-05-07T06:47:44Z</dcterms:created>
  <dcterms:modified xsi:type="dcterms:W3CDTF">2019-05-13T03:16:20Z</dcterms:modified>
</cp:coreProperties>
</file>