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5" r:id="rId4"/>
    <p:sldId id="266" r:id="rId5"/>
    <p:sldId id="263" r:id="rId6"/>
    <p:sldId id="267" r:id="rId7"/>
    <p:sldId id="274" r:id="rId8"/>
    <p:sldId id="269" r:id="rId9"/>
    <p:sldId id="271" r:id="rId10"/>
    <p:sldId id="270" r:id="rId11"/>
    <p:sldId id="258" r:id="rId12"/>
    <p:sldId id="272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55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47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3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1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0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2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7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3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50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4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1369E-D43A-42BA-99A1-456622C9A17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7775D-9050-4848-84A3-9ACF8561F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96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ds8gnezdechko.a2b2.ru/_data/files.thumb/0/e/0e298004b05c24e_4247.7b1e0339f8_g-midd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" t="14459" r="8465" b="62157"/>
          <a:stretch/>
        </p:blipFill>
        <p:spPr bwMode="auto">
          <a:xfrm>
            <a:off x="2203733" y="0"/>
            <a:ext cx="448056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Файлы Рабочего стола\КОНСУЛЬТАЦИИ\СКОРО В ШКОЛУ\kids-schoolbags-no-gradients-4475942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42"/>
          <a:stretch/>
        </p:blipFill>
        <p:spPr bwMode="auto">
          <a:xfrm>
            <a:off x="2233449" y="2393161"/>
            <a:ext cx="4524069" cy="410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59498" y="1412776"/>
            <a:ext cx="66177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Консультация для родителей будущих первоклассников</a:t>
            </a:r>
          </a:p>
          <a:p>
            <a:pPr algn="r"/>
            <a:endParaRPr lang="ru-RU" sz="800" b="1" dirty="0" smtClean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Подготовил педагог-психолог Полещук Т.В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9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4685" y="2332"/>
            <a:ext cx="931766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ребенка 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считают неготовым к школе, если он: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настроен исключительно на игру;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недостаточно самостоятелен;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чрезмерно возбудим, импульсивен, неуправляем;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умеет сосредоточиться на задании, понять словесную инструкцию;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мало знает об окружающем мире, не может сравнить предметы, не может назвать обобщающее слово для группы знакомых предметов и др.;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имеет серьезные нарушения речевого развития;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умеет общаться со сверстниками;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хочет контактировать со взрослыми или, наоборот, слишком развязен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чему учить ребенка до школы?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 и что должен уметь старший дошкольник  </a:t>
            </a:r>
          </a:p>
          <a:p>
            <a:endParaRPr lang="ru-RU" sz="800" dirty="0"/>
          </a:p>
          <a:p>
            <a:r>
              <a:rPr lang="ru-RU" sz="1600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Знать о своей семье, быте.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Иметь запас сведений об окружающем мире, уметь ими пользоваться.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Уметь высказывать собственные суждения, делать выводы.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02" y="0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6388" y="332656"/>
            <a:ext cx="90364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это во многом происходит стихийно, из опыта, и взрослые часто считают, что специального обучения здесь не требуется. Но это не так. Даже при большом количестве сведений знания ребенка не включают общую картину мира, они разрозненны и часто поверхностны. Включая смысл какого-то события, знание может закрепиться и остаться для ребенка единственно верным. Таким образом, запас знаний об окружающем мире у ребенка должен формироваться в системе и под руководством взрослого.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Хотя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формы мышления доступны детям 6-летнего возраста,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они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характерны для них. Их мышление в основном образное, опирающееся на реальные действия с предметами и замещающими их схемами, чертежами, моделями.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Интеллектуальная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школе предполагает также формирование у ребенка определенных умений. Например, умение выделить учебную задачу. Это требует от ребенка способности удивляться и искать причины замеченного им сходства и различия предметов, их новых свойств.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должен: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Уметь воспринимать информацию и задавать по ней вопросы.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Уметь принимать цель наблюдения и его осуществлять.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Уметь систематизировать и классифицировать признаки предметов и явлений.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1410" y="5715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интеллектуальной подготовки ребенка к школе взрослые должны развивать познавательные потребности, обеспечить достаточный уровень мыслительной деятельности, предлагая соответствующие задачи, и дать необходимую систему знаний об окружающем.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должны не только знать, но и уметь применять эти знания, устанавливать элементарную зависимость между причиной и следствием.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сенсорном развитии дети должны овладеть эталонами и способами обследования предметов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период у ребенка должна быть развита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 культура речи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Сюда входит звукопроизношение и эмоциональная культура речи.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развит фонематический слух, иначе ребенок произносит вместо слова рыба -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лыба,и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следствие,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возникать ошибки в грамотности, ребенок будет пропускать слова. Невыразительная речь ведет к плохому усвоению знаков препинания, ребенок будет плохо читать стихи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должна быть развита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речь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 должен выражать свои мысли ясно, передавать связно то, что слышал, что встретил на прогулке, на празднике. Ребенок должен уметь выделить в рассказе главное, передавать рассказ по определенному плану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Важно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ребенок желал узнать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новое, то есть, должен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воспитан интерес к новым фактам, явлениям жизни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психические процессы должны быть достаточно развиты. Ребенок должен уметь сосредоточить внимание на разной работе (например, написании элементов буквы). Развитие восприятия, памяти, мышления позволяет ребенку систематически наблюдать изучаемые предметы и явления, позволяет ему выделять в предметах и явлениях существенные особенности, рассуждать и делать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0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02" y="0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88640"/>
            <a:ext cx="90468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когда начинать готовить к школе?</a:t>
            </a:r>
          </a:p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кто должен это делать? </a:t>
            </a:r>
            <a:endParaRPr lang="ru-RU" sz="3200" dirty="0" smtClean="0">
              <a:solidFill>
                <a:schemeClr val="accent4">
                  <a:lumMod val="75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Одни считают, что надо начинать готовить малыша начиная с трех лет, другие - за год до поступления в школу.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вообще-то вся дошкольная жизнь ребенка - это и есть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школе.</a:t>
            </a:r>
          </a:p>
          <a:p>
            <a:pPr algn="ctr"/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Самое главное - не впадать в крайности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переусердствовать с занятиями, внушив заранее отвращение к учению. Но и не пускать все на самотек, надеясь, например, на воспитателя детского сада, а самим активно включаться в работу по подготовке к школе. Тем более, если вы выбрали школу, поступление в которую сродни конкурсу в престижный вуз.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4712955"/>
            <a:ext cx="3183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ЖЕЛАЮ   УДАЧИ </a:t>
            </a:r>
            <a:r>
              <a:rPr lang="ru-RU" sz="3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!</a:t>
            </a:r>
            <a:endParaRPr lang="ru-RU" sz="36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8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s://im0-tub-ru.yandex.net/i?id=fafbf869ab697a7c57ab874e8e3b7388&amp;n=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 r="51026" b="2627"/>
          <a:stretch/>
        </p:blipFill>
        <p:spPr bwMode="auto">
          <a:xfrm>
            <a:off x="2771800" y="220216"/>
            <a:ext cx="3672408" cy="43609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475656" y="4725144"/>
            <a:ext cx="6732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«Быть готовым к школе-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значит уметь читать, писать, и считать.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Быть готовым к школе –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значит быть готовым всему этому НАУЧИТЬСЯ.»</a:t>
            </a:r>
          </a:p>
          <a:p>
            <a:pPr algn="r"/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Венгер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Л. 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023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332656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проблеме готовности ребенка к обучению в школе написано много литературы. Однако результаты опросов родителей будущих первоклашек показывают, что они имеют о ней поверхностное представление.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Специалисты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понятие «готовность к школе» три больших аспекта: это физическая зрелость малыша, социально-психологическая и интеллектуальная.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маме с папой необходимо знать не столько о компонентах готовности к школе, сколько о том, кто и как может оценить уровень подготовки их ребенка и чем неготовность отзовется для него в процессе учебы. В противном случае родители, столкнувшиеся с проблемами ребенка в начальной школе, будут негодующе спорить с учителем: «Что значит: не был готов и не может учиться? Он же у меня читал и писал! Вы просто не умеете учить!»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Давайте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представим себе готовность дошколенка к обучению в виде большого раскидистого дерева. При этом понятие «готовность к школе» в нашем новом понимании будет включать в себя не знания и умения, которые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накопил к шести годам и шести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752" y="332656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семечко, которое было посажено в землю, здорово и за ним хорошо ухаживали, то оно пустит в землю крепкие, хорошие корешки. То есть, если ребенок родился без проблем, не перенес серьезных болезней, его правильно кормили и развивали, - он будет здоров.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Корни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дерева - это здоровье или «физическая готовность». Если корешки не точили червячки, и землю достаточно и своевременно поливали, то они разовьются в крепкую корневую систему и дадут здоровый росток. То есть если знания предлагались ребенку вовремя и в разумном количестве, с ним правильно общались, играли, соблюдали режим, то основа его готовности к школе заложена была еще в возрасте 3-4 лет. Так, например, раннее развитие порой бывает равносильно чрезмерному поливу, от которого росток (нервная система малыша, его психика) начинает болеть. Мозг маленького человека не выдерживает нагрузки и дает «сбои» в виде, например, заикания. Корневая система и крепкий росток - это зрелость и здоровье мозга ребенка - «физиологическая» готовность.</a:t>
            </a:r>
          </a:p>
        </p:txBody>
      </p:sp>
    </p:spTree>
    <p:extLst>
      <p:ext uri="{BB962C8B-B14F-4D97-AF65-F5344CB8AC3E}">
        <p14:creationId xmlns:p14="http://schemas.microsoft.com/office/powerpoint/2010/main" val="6923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4664" y="332656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дальше. При благоприятных условиях росток тянется вверх, становится стволом и разветвляется. На основе физической и физиологической зрелости при участии хороших педагогов ребенок развивается в «нужном направлении». У него формируется желание учиться и понимание, для чего это нужно. Психологи называют это «мотивацией к обучению». Кроме того, у маленького человека появляется способность делать то, что не хочется, но надо (эмоционально-волевая сфера и произвольность), он учится общаться и согласовывать свое поведение с нормами и желаниями других детей (коммуникативная сфера).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социально-психологическая готовность к школе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Сильные и крепкие ветки - это зрелость шести психических процессов, которые обеспечивают умственную готовность: восприятие, внимание, память, мышление, воображение и речь. Именно на них распустятся листочки и цветы - самые разные знания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752" y="188640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Листочки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цветочки - это предметная готовность к школе. Причем сначала листочки - умение слышать и выделять звуки из слова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предбукварный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(звуковой) период обучения чтению), а потом цветочки - непосредственно обучение чтению. То же и в математике: сначала представления о составе числа, потом вычислительные действия. Ну, и, наконец, плоды - легкая адаптация к школе и успехи в учебе.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представьте себе, что зернышко было нездорово - например, у малыша была родовая травма. Что пострадает дальше? Корневая система. То есть, нарушится плавное развитие мозга, а результатом этого могут стать самые разные отклонения в росте дерева. Или, допустим, родители увлекались различными методиками развития. Малыш в три года научился читать, в четыре писать… Это чрезмерный полив - корешки начинают гнить, то есть страдает мозг - дерево снова растет плохо. Потому что «не с листьев» нужно было начинать. Так не бывает, чтобы сначала листья, а потом корни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ic8.depositphotos.com/1323423/916/i/110/depositphotos_9166918-Apple-se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0275"/>
            <a:ext cx="10382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s://thumb9.shutterstock.com/display_pic_with_logo/2563354/269444786/stock-vector-apple-tree-vector-illustration-shoot-young-plant-big-tree-flowers-and-apples-26944478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6" t="23164" r="76746" b="59519"/>
          <a:stretch/>
        </p:blipFill>
        <p:spPr bwMode="auto">
          <a:xfrm>
            <a:off x="1331640" y="4759315"/>
            <a:ext cx="738554" cy="7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s://thumb9.shutterstock.com/display_pic_with_logo/2563354/269444786/stock-vector-apple-tree-vector-illustration-shoot-young-plant-big-tree-flowers-and-apples-26944478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3" t="53811" r="12460" b="12240"/>
          <a:stretch/>
        </p:blipFill>
        <p:spPr bwMode="auto">
          <a:xfrm>
            <a:off x="7265698" y="281353"/>
            <a:ext cx="1770798" cy="178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im0-tub-ru.yandex.net/i?id=8a9d2e849facd807c8ce56843993f37f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2" t="51614" r="34048" b="26558"/>
          <a:stretch/>
        </p:blipFill>
        <p:spPr bwMode="auto">
          <a:xfrm>
            <a:off x="899592" y="5517232"/>
            <a:ext cx="1374721" cy="66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thumb9.shutterstock.com/display_pic_with_logo/2563354/269444786/stock-vector-apple-tree-vector-illustration-shoot-young-plant-big-tree-flowers-and-apples-26944478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1" t="7733" b="54954"/>
          <a:stretch/>
        </p:blipFill>
        <p:spPr bwMode="auto">
          <a:xfrm>
            <a:off x="4005422" y="2564904"/>
            <a:ext cx="176658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7" r="74345" b="63285"/>
          <a:stretch/>
        </p:blipFill>
        <p:spPr bwMode="auto">
          <a:xfrm>
            <a:off x="2299501" y="3677780"/>
            <a:ext cx="1956567" cy="1839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https://thumb9.shutterstock.com/display_pic_with_logo/2563354/269444786/stock-vector-apple-tree-vector-illustration-shoot-young-plant-big-tree-flowers-and-apples-26944478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52001" r="49657" b="13217"/>
          <a:stretch/>
        </p:blipFill>
        <p:spPr bwMode="auto">
          <a:xfrm>
            <a:off x="5723302" y="1412776"/>
            <a:ext cx="156764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35433" y="253503"/>
            <a:ext cx="466986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Схема </a:t>
            </a:r>
          </a:p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формирования готовности </a:t>
            </a:r>
          </a:p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к школьному обучению  у</a:t>
            </a:r>
          </a:p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детей дошкольного возраста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0917" y="6300028"/>
            <a:ext cx="2761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Физическая готовность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20130" y="5649825"/>
            <a:ext cx="3401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Физиологическая готовность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17284" y="4941168"/>
            <a:ext cx="4626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Социально-психологическая готовность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441924">
            <a:off x="3984540" y="1594197"/>
            <a:ext cx="2821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Предметная готовность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cxnSp>
        <p:nvCxnSpPr>
          <p:cNvPr id="18" name="Прямая со стрелкой 17"/>
          <p:cNvCxnSpPr>
            <a:stCxn id="17" idx="2"/>
          </p:cNvCxnSpPr>
          <p:nvPr/>
        </p:nvCxnSpPr>
        <p:spPr>
          <a:xfrm flipV="1">
            <a:off x="5512746" y="1911080"/>
            <a:ext cx="705989" cy="45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7" idx="2"/>
          </p:cNvCxnSpPr>
          <p:nvPr/>
        </p:nvCxnSpPr>
        <p:spPr>
          <a:xfrm flipH="1">
            <a:off x="5043995" y="1956165"/>
            <a:ext cx="468751" cy="724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11009" y="0"/>
            <a:ext cx="3199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Результат: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Легкая адаптация к школе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и успехи в учебе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660232" y="764704"/>
            <a:ext cx="1486892" cy="121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491880" y="4941168"/>
            <a:ext cx="1224136" cy="288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1907704" y="5301208"/>
            <a:ext cx="2097718" cy="511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1586952" y="5825609"/>
            <a:ext cx="2425486" cy="172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755576" y="6484694"/>
            <a:ext cx="8313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9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5059" y="476671"/>
            <a:ext cx="903649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  Как же узнать, есть ли проблемы?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И если есть, то в чем они заключаются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Согласитесь, чаще всего хорошо подготовленного ребенка видно сразу, как видно здоровое, хорошо развивающееся растение. А вот если есть проблемы, даже незначительные, то необходимо сразу обратиться к специалисту.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обследует ребенка и подскажет, что делать дальше. Так, проблемы, связанные с педагогической запущенностью, - некому и некогда заниматься с дошколенком - решает педагог-психолог. Он, при отсутствии проблем на уровне «корешков», подкорректирует внимание, мышление, память, восприятие,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сложности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общением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развитие будущего первоклассника можно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диагностики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значимых функций, которая проводиться в детском саду дважды в год,  на начало и конец учебного года. Такая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покажет, над чем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стоит поработать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 сентября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диагностика призвана оценить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73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Файлы Рабочего стола\ПСИХОЛОГ Т.В\ШАБЛОНЫ для презентаций\posylanny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3528" y="116632"/>
            <a:ext cx="901248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памяти (норма при запоминании 10 слов - 6 и более слов);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чистоту произношения; умение повторить сложное слово; умение различать звуки в словах;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речи (богатство словаря, способность составить рассказ по картинкам, пересказать услышанное и т.д.);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произвольное внимание (умение работать над учебным заданием в течение 10 минут, не отвлекаясь);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готовность руки к письму (нужно скопировать несложный рисунок, несложную фразу);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действовать по инструкции (нарисовать узор по клеточкам под диктовку, сложить узор из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кубиков);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логического мышления (умение найти сходство-различие, обобщать, назвать лишний из предложенных предметов; расположить картинки, связанные сюжетом, в нужной последовательности и т.д.);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пространственную ориентацию (умение назвать, где находится предмет - справа, слева, за, над, под и т.д.);- общую осведомленность ребенка об окружающем мире;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элементарные математические навыки (порядковый счет до десяти, прямой и обратный; умение решить не сложную задачу с помощью предметов).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Оценивают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также, что привлекает ребенка в школе (возможность получить новые знания или чисто внешние атрибуты - новый рюкзак, интересный пенал и т.п.); как он контактирует с незнакомыми взрослыми и детьми; какой у него личный темп работы и многое другое.</a:t>
            </a:r>
          </a:p>
        </p:txBody>
      </p:sp>
    </p:spTree>
    <p:extLst>
      <p:ext uri="{BB962C8B-B14F-4D97-AF65-F5344CB8AC3E}">
        <p14:creationId xmlns:p14="http://schemas.microsoft.com/office/powerpoint/2010/main" val="11516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1742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2017-10-06T11:10:10Z</dcterms:created>
  <dcterms:modified xsi:type="dcterms:W3CDTF">2017-10-10T06:14:53Z</dcterms:modified>
</cp:coreProperties>
</file>