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58" r:id="rId5"/>
    <p:sldId id="273" r:id="rId6"/>
    <p:sldId id="268" r:id="rId7"/>
    <p:sldId id="259" r:id="rId8"/>
    <p:sldId id="270" r:id="rId9"/>
    <p:sldId id="263" r:id="rId10"/>
    <p:sldId id="262" r:id="rId11"/>
    <p:sldId id="267" r:id="rId12"/>
    <p:sldId id="266" r:id="rId13"/>
    <p:sldId id="261" r:id="rId14"/>
    <p:sldId id="264" r:id="rId15"/>
    <p:sldId id="269" r:id="rId16"/>
    <p:sldId id="272" r:id="rId17"/>
    <p:sldId id="260" r:id="rId18"/>
    <p:sldId id="275" r:id="rId1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1075CD8-1877-4591-A57D-9C2E2BE0CB5A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9DCE7D8-0F9D-45AB-8966-38BE0BE2B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5CD8-1877-4591-A57D-9C2E2BE0CB5A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E7D8-0F9D-45AB-8966-38BE0BE2B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5CD8-1877-4591-A57D-9C2E2BE0CB5A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E7D8-0F9D-45AB-8966-38BE0BE2B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1075CD8-1877-4591-A57D-9C2E2BE0CB5A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E7D8-0F9D-45AB-8966-38BE0BE2B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1075CD8-1877-4591-A57D-9C2E2BE0CB5A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9DCE7D8-0F9D-45AB-8966-38BE0BE2BAB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1075CD8-1877-4591-A57D-9C2E2BE0CB5A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9DCE7D8-0F9D-45AB-8966-38BE0BE2B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1075CD8-1877-4591-A57D-9C2E2BE0CB5A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9DCE7D8-0F9D-45AB-8966-38BE0BE2B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5CD8-1877-4591-A57D-9C2E2BE0CB5A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E7D8-0F9D-45AB-8966-38BE0BE2B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1075CD8-1877-4591-A57D-9C2E2BE0CB5A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9DCE7D8-0F9D-45AB-8966-38BE0BE2B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1075CD8-1877-4591-A57D-9C2E2BE0CB5A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9DCE7D8-0F9D-45AB-8966-38BE0BE2B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1075CD8-1877-4591-A57D-9C2E2BE0CB5A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9DCE7D8-0F9D-45AB-8966-38BE0BE2B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1075CD8-1877-4591-A57D-9C2E2BE0CB5A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9DCE7D8-0F9D-45AB-8966-38BE0BE2B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forisimo.ru/autor/%D0%A0%D0%B0%D0%BB%D1%84+%D0%AD%D0%BC%D0%B5%D1%80%D1%81%D0%BE%D0%BD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5229200"/>
            <a:ext cx="5544616" cy="117653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200" b="1" dirty="0">
                <a:ln w="11430"/>
                <a:solidFill>
                  <a:schemeClr val="tx1"/>
                </a:solidFill>
                <a:latin typeface="Calibri" panose="020F0502020204030204" pitchFamily="34" charset="0"/>
                <a:cs typeface="Courier New" pitchFamily="49" charset="0"/>
              </a:rPr>
              <a:t>в</a:t>
            </a:r>
            <a:r>
              <a:rPr lang="ru-RU" sz="2200" b="1" dirty="0" smtClean="0">
                <a:ln w="11430"/>
                <a:solidFill>
                  <a:schemeClr val="tx1"/>
                </a:solidFill>
                <a:latin typeface="Calibri" panose="020F0502020204030204" pitchFamily="34" charset="0"/>
                <a:cs typeface="Courier New" pitchFamily="49" charset="0"/>
              </a:rPr>
              <a:t>оспитатель </a:t>
            </a:r>
            <a:r>
              <a:rPr lang="ru-RU" sz="2200" b="1" dirty="0" smtClean="0">
                <a:ln w="11430"/>
                <a:solidFill>
                  <a:schemeClr val="tx1"/>
                </a:solidFill>
                <a:latin typeface="Calibri" panose="020F0502020204030204" pitchFamily="34" charset="0"/>
                <a:cs typeface="Courier New" pitchFamily="49" charset="0"/>
              </a:rPr>
              <a:t>Иванова </a:t>
            </a:r>
            <a:r>
              <a:rPr lang="ru-RU" sz="2200" b="1" dirty="0" smtClean="0">
                <a:ln w="11430"/>
                <a:solidFill>
                  <a:schemeClr val="tx1"/>
                </a:solidFill>
                <a:latin typeface="Calibri" panose="020F0502020204030204" pitchFamily="34" charset="0"/>
                <a:cs typeface="Courier New" pitchFamily="49" charset="0"/>
              </a:rPr>
              <a:t>Г.С</a:t>
            </a:r>
            <a:r>
              <a:rPr lang="ru-RU" sz="2200" b="1" dirty="0" smtClean="0">
                <a:ln w="11430"/>
                <a:solidFill>
                  <a:schemeClr val="tx1"/>
                </a:solidFill>
                <a:latin typeface="Calibri" panose="020F0502020204030204" pitchFamily="34" charset="0"/>
                <a:cs typeface="Courier New" pitchFamily="49" charset="0"/>
              </a:rPr>
              <a:t>.</a:t>
            </a:r>
          </a:p>
          <a:p>
            <a:r>
              <a:rPr lang="ru-RU" sz="2200" b="1" dirty="0" smtClean="0">
                <a:ln w="11430"/>
                <a:solidFill>
                  <a:schemeClr val="tx1"/>
                </a:solidFill>
                <a:latin typeface="Calibri" panose="020F0502020204030204" pitchFamily="34" charset="0"/>
                <a:cs typeface="Courier New" pitchFamily="49" charset="0"/>
              </a:rPr>
              <a:t>г</a:t>
            </a:r>
            <a:r>
              <a:rPr lang="ru-RU" sz="2200" b="1" dirty="0" smtClean="0">
                <a:ln w="11430"/>
                <a:solidFill>
                  <a:schemeClr val="tx1"/>
                </a:solidFill>
                <a:latin typeface="Calibri" panose="020F0502020204030204" pitchFamily="34" charset="0"/>
                <a:cs typeface="Courier New" pitchFamily="49" charset="0"/>
              </a:rPr>
              <a:t>. Тюмень </a:t>
            </a:r>
          </a:p>
          <a:p>
            <a:r>
              <a:rPr lang="ru-RU" sz="2200" b="1" dirty="0" smtClean="0">
                <a:ln w="11430"/>
                <a:solidFill>
                  <a:schemeClr val="tx1"/>
                </a:solidFill>
                <a:latin typeface="Calibri" panose="020F0502020204030204" pitchFamily="34" charset="0"/>
                <a:cs typeface="Courier New" pitchFamily="49" charset="0"/>
              </a:rPr>
              <a:t>2018-2019 </a:t>
            </a:r>
            <a:r>
              <a:rPr lang="ru-RU" sz="2200" b="1" dirty="0" smtClean="0">
                <a:ln w="11430"/>
                <a:solidFill>
                  <a:schemeClr val="tx1"/>
                </a:solidFill>
                <a:latin typeface="Calibri" panose="020F0502020204030204" pitchFamily="34" charset="0"/>
                <a:cs typeface="Courier New" pitchFamily="49" charset="0"/>
              </a:rPr>
              <a:t>гг.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51520" y="1412776"/>
            <a:ext cx="8712968" cy="26559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50800"/>
                <a:solidFill>
                  <a:schemeClr val="tx1"/>
                </a:solidFill>
                <a:uLnTx/>
                <a:uFillTx/>
                <a:latin typeface="Courier New" pitchFamily="49" charset="0"/>
                <a:cs typeface="Courier New" pitchFamily="49" charset="0"/>
              </a:rPr>
              <a:t>«Безопасность дома – в быту,  </a:t>
            </a:r>
            <a:endParaRPr kumimoji="0" lang="ru-RU" sz="3200" b="1" i="0" u="none" strike="noStrike" kern="1200" normalizeH="0" baseline="0" noProof="0" dirty="0" smtClean="0">
              <a:ln w="50800"/>
              <a:solidFill>
                <a:schemeClr val="tx1"/>
              </a:solidFill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50800"/>
                <a:solidFill>
                  <a:schemeClr val="tx1"/>
                </a:solidFill>
                <a:uLnTx/>
                <a:uFillTx/>
                <a:latin typeface="Courier New" pitchFamily="49" charset="0"/>
                <a:cs typeface="Courier New" pitchFamily="49" charset="0"/>
              </a:rPr>
              <a:t>В детском саду и на улице»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3000" b="1" dirty="0" smtClean="0">
                <a:ln w="5080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Консультация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3000" b="1" dirty="0">
                <a:ln w="5080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д</a:t>
            </a:r>
            <a:r>
              <a:rPr lang="ru-RU" sz="3000" b="1" dirty="0" smtClean="0">
                <a:ln w="5080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ля </a:t>
            </a:r>
            <a:r>
              <a:rPr lang="ru-RU" sz="3000" b="1" dirty="0">
                <a:ln w="5080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родителей детей </a:t>
            </a:r>
            <a:endParaRPr lang="ru-RU" sz="3000" b="1" dirty="0" smtClean="0">
              <a:ln w="50800"/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ru-RU" sz="3000" b="1" dirty="0" smtClean="0">
                <a:ln w="5080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среднего </a:t>
            </a:r>
            <a:r>
              <a:rPr lang="ru-RU" sz="3000" b="1" dirty="0">
                <a:ln w="5080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и </a:t>
            </a:r>
            <a:r>
              <a:rPr lang="ru-RU" sz="3000" b="1" dirty="0" smtClean="0">
                <a:ln w="50800"/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старшего дошкольного возраста</a:t>
            </a:r>
            <a:endParaRPr lang="ru-RU" sz="3000" b="1" dirty="0">
              <a:ln w="50800"/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66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-7175" y="0"/>
            <a:ext cx="91690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_Wv-A7H-Xw-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6676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kYQp5gTmh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46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690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d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76c191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6902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2106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6965" y="260648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Безопасность на прогулке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" y="704850"/>
            <a:ext cx="8153400" cy="54483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76672"/>
            <a:ext cx="7992888" cy="59708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latin typeface="Courier New" pitchFamily="49" charset="0"/>
                <a:cs typeface="Courier New" pitchFamily="49" charset="0"/>
              </a:rPr>
              <a:t>УВАЖАЕМЫЕ РОДИТЕЛМ</a:t>
            </a:r>
          </a:p>
          <a:p>
            <a:pPr algn="ctr"/>
            <a:r>
              <a:rPr lang="ru-RU" sz="2800" b="1" dirty="0" smtClean="0">
                <a:ln w="11430"/>
                <a:latin typeface="Courier New" pitchFamily="49" charset="0"/>
                <a:cs typeface="Courier New" pitchFamily="49" charset="0"/>
              </a:rPr>
              <a:t>БУДЬТЕ ПРЕДЕЛЬНО БДИТЕЛЬНЫМИ:</a:t>
            </a:r>
          </a:p>
          <a:p>
            <a:pPr algn="ctr"/>
            <a:r>
              <a:rPr lang="ru-RU" sz="2800" b="1" dirty="0" smtClean="0">
                <a:ln w="11430"/>
                <a:latin typeface="Courier New" pitchFamily="49" charset="0"/>
                <a:cs typeface="Courier New" pitchFamily="49" charset="0"/>
              </a:rPr>
              <a:t>НАШ НАКАЗ ВНИМАТЕЛЬНО ЧИТАЙТЕ – РЕБЯТИШЕК ОБЕРЕГАЙТЕ!</a:t>
            </a:r>
          </a:p>
          <a:p>
            <a:pPr algn="ctr"/>
            <a:r>
              <a:rPr lang="ru-RU" sz="2800" b="1" dirty="0" smtClean="0">
                <a:ln w="11430"/>
                <a:latin typeface="Courier New" pitchFamily="49" charset="0"/>
                <a:cs typeface="Courier New" pitchFamily="49" charset="0"/>
              </a:rPr>
              <a:t>ЧТОБ ДЕТИШКИ ТОЧНО ЗНАЛИ:</a:t>
            </a:r>
          </a:p>
          <a:p>
            <a:pPr algn="ctr"/>
            <a:r>
              <a:rPr lang="ru-RU" sz="2800" b="1" dirty="0" smtClean="0">
                <a:ln w="11430"/>
                <a:latin typeface="Courier New" pitchFamily="49" charset="0"/>
                <a:cs typeface="Courier New" pitchFamily="49" charset="0"/>
              </a:rPr>
              <a:t>В НОС ИГРУШКИ НЕ ТОЛКАЛИ,</a:t>
            </a:r>
          </a:p>
          <a:p>
            <a:pPr algn="ctr"/>
            <a:r>
              <a:rPr lang="ru-RU" sz="2800" b="1" dirty="0" smtClean="0">
                <a:ln w="11430"/>
                <a:latin typeface="Courier New" pitchFamily="49" charset="0"/>
                <a:cs typeface="Courier New" pitchFamily="49" charset="0"/>
              </a:rPr>
              <a:t>НИКУДА НЕ УБЕГАЛИ,</a:t>
            </a:r>
          </a:p>
          <a:p>
            <a:pPr algn="ctr"/>
            <a:r>
              <a:rPr lang="ru-RU" sz="2800" b="1" dirty="0" smtClean="0">
                <a:ln w="11430"/>
                <a:latin typeface="Courier New" pitchFamily="49" charset="0"/>
                <a:cs typeface="Courier New" pitchFamily="49" charset="0"/>
              </a:rPr>
              <a:t>НЕ СКАКАЛИ Б, НЕ УПАЛИ;</a:t>
            </a:r>
          </a:p>
          <a:p>
            <a:pPr algn="ctr"/>
            <a:r>
              <a:rPr lang="ru-RU" sz="2800" b="1" dirty="0" smtClean="0">
                <a:ln w="11430"/>
                <a:latin typeface="Courier New" pitchFamily="49" charset="0"/>
                <a:cs typeface="Courier New" pitchFamily="49" charset="0"/>
              </a:rPr>
              <a:t>К ЧУЖИМ ЛЮДЯМ НЕ ПОДХОДИЛИ,</a:t>
            </a:r>
          </a:p>
          <a:p>
            <a:pPr algn="ctr"/>
            <a:r>
              <a:rPr lang="ru-RU" sz="2800" b="1" dirty="0" smtClean="0">
                <a:ln w="11430"/>
                <a:latin typeface="Courier New" pitchFamily="49" charset="0"/>
                <a:cs typeface="Courier New" pitchFamily="49" charset="0"/>
              </a:rPr>
              <a:t>А ПОСЛУШНЫМИ ВСЕ БЫЛИ</a:t>
            </a:r>
          </a:p>
          <a:p>
            <a:pPr algn="ctr"/>
            <a:r>
              <a:rPr lang="ru-RU" sz="2800" b="1" dirty="0" smtClean="0">
                <a:ln w="11430"/>
                <a:latin typeface="Courier New" pitchFamily="49" charset="0"/>
                <a:cs typeface="Courier New" pitchFamily="49" charset="0"/>
              </a:rPr>
              <a:t>И ТОГДА РОДИТЕЛИ И ДЕТИ </a:t>
            </a:r>
          </a:p>
          <a:p>
            <a:pPr algn="ctr"/>
            <a:r>
              <a:rPr lang="ru-RU" sz="2800" b="1" dirty="0" smtClean="0">
                <a:ln w="11430"/>
                <a:latin typeface="Courier New" pitchFamily="49" charset="0"/>
                <a:cs typeface="Courier New" pitchFamily="49" charset="0"/>
              </a:rPr>
              <a:t>БУДУТ САМЫМИ СЧАСТЛИВЫМИ, </a:t>
            </a:r>
          </a:p>
          <a:p>
            <a:pPr algn="ctr"/>
            <a:r>
              <a:rPr lang="ru-RU" sz="2800" b="1" dirty="0" smtClean="0">
                <a:ln w="11430"/>
                <a:latin typeface="Courier New" pitchFamily="49" charset="0"/>
                <a:cs typeface="Courier New" pitchFamily="49" charset="0"/>
              </a:rPr>
              <a:t>ЗДОРОВЫМИ НА СВЕТЕ!!!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82756" y="516997"/>
            <a:ext cx="4824536" cy="9848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11430"/>
                <a:latin typeface="Calibri" panose="020F0502020204030204" pitchFamily="34" charset="0"/>
                <a:cs typeface="Courier New" pitchFamily="49" charset="0"/>
              </a:rPr>
              <a:t>«Везде</a:t>
            </a:r>
            <a:r>
              <a:rPr lang="ru-RU" sz="2000" b="1" dirty="0">
                <a:ln w="11430"/>
                <a:latin typeface="Calibri" panose="020F0502020204030204" pitchFamily="34" charset="0"/>
                <a:cs typeface="Courier New" pitchFamily="49" charset="0"/>
              </a:rPr>
              <a:t>, где есть жизнь, есть и </a:t>
            </a:r>
            <a:r>
              <a:rPr lang="ru-RU" sz="2000" b="1" dirty="0" smtClean="0">
                <a:ln w="11430"/>
                <a:latin typeface="Calibri" panose="020F0502020204030204" pitchFamily="34" charset="0"/>
                <a:cs typeface="Courier New" pitchFamily="49" charset="0"/>
              </a:rPr>
              <a:t>опасность»</a:t>
            </a:r>
          </a:p>
          <a:p>
            <a:pPr algn="r"/>
            <a:r>
              <a:rPr lang="ru-RU" sz="2000" dirty="0" smtClean="0">
                <a:ln w="11430"/>
                <a:latin typeface="Calibri" panose="020F0502020204030204" pitchFamily="34" charset="0"/>
                <a:cs typeface="Courier New" pitchFamily="49" charset="0"/>
                <a:hlinkClick r:id="rId2"/>
              </a:rPr>
              <a:t>Ральф </a:t>
            </a:r>
            <a:r>
              <a:rPr lang="ru-RU" sz="2000" dirty="0" err="1" smtClean="0">
                <a:ln w="11430"/>
                <a:latin typeface="Calibri" panose="020F0502020204030204" pitchFamily="34" charset="0"/>
                <a:cs typeface="Courier New" pitchFamily="49" charset="0"/>
                <a:hlinkClick r:id="rId2"/>
              </a:rPr>
              <a:t>Эмерсон</a:t>
            </a:r>
            <a:endParaRPr lang="ru-RU" sz="2000" dirty="0">
              <a:ln w="11430"/>
              <a:latin typeface="Calibri" panose="020F0502020204030204" pitchFamily="34" charset="0"/>
              <a:cs typeface="Courier New" pitchFamily="49" charset="0"/>
            </a:endParaRPr>
          </a:p>
          <a:p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132856"/>
            <a:ext cx="7835692" cy="32008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tx1"/>
                </a:solidFill>
                <a:latin typeface="Calibri" panose="020F0502020204030204" pitchFamily="34" charset="0"/>
                <a:cs typeface="Courier New" pitchFamily="49" charset="0"/>
              </a:rPr>
              <a:t>Цель</a:t>
            </a:r>
            <a:r>
              <a:rPr lang="ru-RU" b="1" dirty="0" smtClean="0">
                <a:ln w="50800"/>
                <a:solidFill>
                  <a:schemeClr val="tx1"/>
                </a:solidFill>
                <a:latin typeface="Calibri" panose="020F0502020204030204" pitchFamily="34" charset="0"/>
                <a:cs typeface="Courier New" pitchFamily="49" charset="0"/>
              </a:rPr>
              <a:t>: Педагогическое </a:t>
            </a:r>
            <a:r>
              <a:rPr lang="ru-RU" b="1" dirty="0" smtClean="0">
                <a:ln w="50800"/>
                <a:solidFill>
                  <a:schemeClr val="tx1"/>
                </a:solidFill>
                <a:latin typeface="Calibri" panose="020F0502020204030204" pitchFamily="34" charset="0"/>
                <a:cs typeface="Courier New" pitchFamily="49" charset="0"/>
              </a:rPr>
              <a:t>просвещение родительской общественности в рамках проекта «Детский сад без границ»</a:t>
            </a:r>
          </a:p>
          <a:p>
            <a:endParaRPr lang="ru-RU" b="1" dirty="0">
              <a:ln w="50800"/>
              <a:solidFill>
                <a:schemeClr val="tx1"/>
              </a:solidFill>
              <a:latin typeface="Calibri" panose="020F0502020204030204" pitchFamily="34" charset="0"/>
              <a:cs typeface="Courier New" pitchFamily="49" charset="0"/>
            </a:endParaRPr>
          </a:p>
          <a:p>
            <a:endParaRPr lang="ru-RU" sz="2000" b="1" dirty="0">
              <a:ln w="50800"/>
              <a:solidFill>
                <a:schemeClr val="tx1"/>
              </a:solidFill>
              <a:latin typeface="Calibri" panose="020F0502020204030204" pitchFamily="34" charset="0"/>
              <a:cs typeface="Courier New" pitchFamily="49" charset="0"/>
            </a:endParaRPr>
          </a:p>
          <a:p>
            <a:r>
              <a:rPr lang="ru-RU" sz="2000" b="1" dirty="0" smtClean="0">
                <a:ln w="50800"/>
                <a:solidFill>
                  <a:schemeClr val="tx1"/>
                </a:solidFill>
                <a:latin typeface="Calibri" panose="020F0502020204030204" pitchFamily="34" charset="0"/>
                <a:cs typeface="Courier New" pitchFamily="49" charset="0"/>
              </a:rPr>
              <a:t>Задачи</a:t>
            </a:r>
            <a:r>
              <a:rPr lang="ru-RU" sz="2000" b="1" dirty="0" smtClean="0">
                <a:ln w="50800"/>
                <a:solidFill>
                  <a:schemeClr val="tx1"/>
                </a:solidFill>
                <a:latin typeface="Calibri" panose="020F0502020204030204" pitchFamily="34" charset="0"/>
                <a:cs typeface="Courier New" pitchFamily="49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n w="50800"/>
                <a:solidFill>
                  <a:schemeClr val="tx1"/>
                </a:solidFill>
                <a:latin typeface="Calibri" panose="020F0502020204030204" pitchFamily="34" charset="0"/>
                <a:cs typeface="Courier New" pitchFamily="49" charset="0"/>
              </a:rPr>
              <a:t>Познакомить родителей с правилами безопасности детей дошкольного возраста – дома, в быту, в детском саду и на улице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n w="50800"/>
                <a:solidFill>
                  <a:schemeClr val="tx1"/>
                </a:solidFill>
                <a:latin typeface="Calibri" panose="020F0502020204030204" pitchFamily="34" charset="0"/>
                <a:cs typeface="Courier New" pitchFamily="49" charset="0"/>
              </a:rPr>
              <a:t>Помочь родителям закреплять со своими детьми эти правила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n w="50800"/>
                <a:solidFill>
                  <a:schemeClr val="tx1"/>
                </a:solidFill>
                <a:latin typeface="Calibri" panose="020F0502020204030204" pitchFamily="34" charset="0"/>
                <a:cs typeface="Courier New" pitchFamily="49" charset="0"/>
              </a:rPr>
              <a:t>Научить родителей создавать игровые методы мотивирующие их на решение не стандартных ситуаций</a:t>
            </a:r>
          </a:p>
          <a:p>
            <a:endParaRPr lang="ru-RU" b="1" dirty="0">
              <a:ln w="50800"/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d935a1c88a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-17334"/>
            <a:ext cx="9193651" cy="68753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47664" y="332656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Безопасность в быту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c4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-1" y="-26214"/>
            <a:ext cx="9206267" cy="6884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B965SxfA8w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548" y="0"/>
            <a:ext cx="91690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3aa332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d4jmh58Dag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55" y="0"/>
            <a:ext cx="90644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30851c7c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-814" y="0"/>
            <a:ext cx="916902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39281" y="33265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Безопасность в детском саду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658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690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96</TotalTime>
  <Words>172</Words>
  <Application>Microsoft Office PowerPoint</Application>
  <PresentationFormat>Экран (4:3)</PresentationFormat>
  <Paragraphs>32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ПРЕЗЕНТАЦИЯ-КОНСУЛЬТАЦИЯ</dc:title>
  <dc:creator>Владимир</dc:creator>
  <cp:lastModifiedBy>Алёна Дмитриевна</cp:lastModifiedBy>
  <cp:revision>16</cp:revision>
  <dcterms:created xsi:type="dcterms:W3CDTF">2018-11-17T14:34:50Z</dcterms:created>
  <dcterms:modified xsi:type="dcterms:W3CDTF">2018-11-20T04:09:46Z</dcterms:modified>
</cp:coreProperties>
</file>