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5" r:id="rId3"/>
    <p:sldId id="267" r:id="rId4"/>
    <p:sldId id="261" r:id="rId5"/>
    <p:sldId id="268" r:id="rId6"/>
    <p:sldId id="269" r:id="rId7"/>
    <p:sldId id="257" r:id="rId8"/>
    <p:sldId id="270" r:id="rId9"/>
    <p:sldId id="271" r:id="rId10"/>
    <p:sldId id="273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3" autoAdjust="0"/>
    <p:restoredTop sz="94550" autoAdjust="0"/>
  </p:normalViewPr>
  <p:slideViewPr>
    <p:cSldViewPr>
      <p:cViewPr varScale="1">
        <p:scale>
          <a:sx n="120" d="100"/>
          <a:sy n="120" d="100"/>
        </p:scale>
        <p:origin x="17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3AE42-8505-478F-B32B-2422E5A248F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0C81B-64F6-452F-B6B6-148820F11B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118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0C81B-64F6-452F-B6B6-148820F11BB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3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8EFA-D74C-40A5-9326-CFAB54C1C166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1758-3A0A-494D-85E8-DBFD49D4EE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1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8EFA-D74C-40A5-9326-CFAB54C1C166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1758-3A0A-494D-85E8-DBFD49D4EE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22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8EFA-D74C-40A5-9326-CFAB54C1C166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1758-3A0A-494D-85E8-DBFD49D4EE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32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8EFA-D74C-40A5-9326-CFAB54C1C166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1758-3A0A-494D-85E8-DBFD49D4EE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872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8EFA-D74C-40A5-9326-CFAB54C1C166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1758-3A0A-494D-85E8-DBFD49D4EE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76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8EFA-D74C-40A5-9326-CFAB54C1C166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1758-3A0A-494D-85E8-DBFD49D4EE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00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8EFA-D74C-40A5-9326-CFAB54C1C166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1758-3A0A-494D-85E8-DBFD49D4EE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07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8EFA-D74C-40A5-9326-CFAB54C1C166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1758-3A0A-494D-85E8-DBFD49D4EE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97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8EFA-D74C-40A5-9326-CFAB54C1C166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1758-3A0A-494D-85E8-DBFD49D4EE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22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8EFA-D74C-40A5-9326-CFAB54C1C166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1758-3A0A-494D-85E8-DBFD49D4EE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90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8EFA-D74C-40A5-9326-CFAB54C1C166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1758-3A0A-494D-85E8-DBFD49D4EE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40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68EFA-D74C-40A5-9326-CFAB54C1C166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01758-3A0A-494D-85E8-DBFD49D4EE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85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СЕМИНАР 1\шаблоны\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523" y="-171399"/>
            <a:ext cx="972108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1" y="1620649"/>
            <a:ext cx="67687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Семинар-практикум</a:t>
            </a:r>
          </a:p>
          <a:p>
            <a:pPr algn="ctr"/>
            <a:r>
              <a:rPr lang="ru-RU" sz="3600" b="1" i="1" dirty="0">
                <a:solidFill>
                  <a:srgbClr val="0070C0"/>
                </a:solidFill>
                <a:latin typeface="Monotype Corsiva" pitchFamily="66" charset="0"/>
              </a:rPr>
              <a:t>Использование индивидуальных образовательных коррекционно-развивающих маршрутов в работе  с детьми, </a:t>
            </a:r>
            <a:r>
              <a:rPr lang="ru-RU" sz="3600" b="1" i="1" dirty="0" smtClean="0">
                <a:solidFill>
                  <a:srgbClr val="0070C0"/>
                </a:solidFill>
                <a:latin typeface="Monotype Corsiva" pitchFamily="66" charset="0"/>
              </a:rPr>
              <a:t>имеющих </a:t>
            </a:r>
            <a:r>
              <a:rPr lang="ru-RU" sz="3600" b="1" i="1" dirty="0">
                <a:solidFill>
                  <a:srgbClr val="0070C0"/>
                </a:solidFill>
                <a:latin typeface="Monotype Corsiva" pitchFamily="66" charset="0"/>
              </a:rPr>
              <a:t>низкий уровень </a:t>
            </a:r>
            <a:r>
              <a:rPr lang="ru-RU" sz="3600" b="1" i="1" dirty="0" err="1" smtClean="0">
                <a:solidFill>
                  <a:srgbClr val="0070C0"/>
                </a:solidFill>
                <a:latin typeface="Monotype Corsiva" pitchFamily="66" charset="0"/>
              </a:rPr>
              <a:t>сформированности</a:t>
            </a:r>
            <a:r>
              <a:rPr lang="ru-RU" sz="3600" b="1" i="1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3600" b="1" i="1" dirty="0" smtClean="0">
                <a:solidFill>
                  <a:srgbClr val="0070C0"/>
                </a:solidFill>
                <a:latin typeface="Monotype Corsiva" pitchFamily="66" charset="0"/>
              </a:rPr>
              <a:t>школьно-значимых </a:t>
            </a:r>
            <a:r>
              <a:rPr lang="ru-RU" sz="3600" b="1" i="1" dirty="0">
                <a:solidFill>
                  <a:srgbClr val="0070C0"/>
                </a:solidFill>
                <a:latin typeface="Monotype Corsiva" pitchFamily="66" charset="0"/>
              </a:rPr>
              <a:t>функций.</a:t>
            </a:r>
            <a:endParaRPr lang="ru-RU" sz="3600" dirty="0">
              <a:solidFill>
                <a:srgbClr val="0070C0"/>
              </a:solidFill>
              <a:latin typeface="Monotype Corsiva" pitchFamily="66" charset="0"/>
            </a:endParaRPr>
          </a:p>
          <a:p>
            <a:endParaRPr lang="ru-RU" sz="3600" dirty="0" smtClean="0"/>
          </a:p>
          <a:p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787504" y="6514296"/>
            <a:ext cx="33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Педагог-психолог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Полещук Т. В.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16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СЕМИНАР 1\шаблоны\slide-20160227-18085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3" t="35077" r="8145" b="7053"/>
          <a:stretch/>
        </p:blipFill>
        <p:spPr bwMode="auto">
          <a:xfrm>
            <a:off x="4572000" y="5330562"/>
            <a:ext cx="4572000" cy="15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СЕМИНАР 1\шаблоны\slide-20160227-18085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3" t="35077" r="8145" b="7053"/>
          <a:stretch/>
        </p:blipFill>
        <p:spPr bwMode="auto">
          <a:xfrm>
            <a:off x="-40643" y="5330562"/>
            <a:ext cx="4572000" cy="15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55776" y="1052736"/>
            <a:ext cx="55446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Ф.И. ребенка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Группа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Возраст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Проблема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Цель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 Используемые технологии,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методики, методы и приемы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 Задачи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8. Дата проведения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9. Результат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6856" y="60571"/>
            <a:ext cx="61890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 ОБРАЗОВАТЕЛЬНОГО 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КОРРЕКЦИОННО-РАЗВИВАЮЩЕГО МАРШРУТА</a:t>
            </a:r>
            <a:endParaRPr 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01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СЕМИНАР 1\шаблоны\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18958" y="1997838"/>
            <a:ext cx="543450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Monotype Corsiva" pitchFamily="66" charset="0"/>
              </a:rPr>
              <a:t>СПАСИБО</a:t>
            </a:r>
          </a:p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Monotype Corsiva" pitchFamily="66" charset="0"/>
              </a:rPr>
              <a:t> ЗА </a:t>
            </a:r>
          </a:p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Monotype Corsiva" pitchFamily="66" charset="0"/>
              </a:rPr>
              <a:t>ВНИМАНИЕ!</a:t>
            </a:r>
            <a:endParaRPr lang="ru-RU" sz="7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7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09355" y="3479256"/>
            <a:ext cx="79928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Monotype Corsiva" pitchFamily="66" charset="0"/>
              </a:rPr>
              <a:t>«В сотрудничестве, под руководством, </a:t>
            </a:r>
            <a:endParaRPr lang="ru-RU" sz="40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Monotype Corsiva" pitchFamily="66" charset="0"/>
              </a:rPr>
              <a:t>с чьей-то помощью ребенок всегда может сделать больше и более трудные</a:t>
            </a:r>
            <a:endParaRPr lang="ru-RU" sz="40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Monotype Corsiva" pitchFamily="66" charset="0"/>
              </a:rPr>
              <a:t> задачи чем самостоятельно»</a:t>
            </a:r>
          </a:p>
          <a:p>
            <a:pPr algn="r"/>
            <a:r>
              <a:rPr lang="ru-RU" sz="4000" b="1" i="1" dirty="0" smtClean="0">
                <a:latin typeface="Monotype Corsiva" pitchFamily="66" charset="0"/>
              </a:rPr>
              <a:t>Л. С. Выготский</a:t>
            </a:r>
            <a:endParaRPr lang="ru-RU" sz="3600" b="1" dirty="0">
              <a:latin typeface="Monotype Corsiva" pitchFamily="66" charset="0"/>
            </a:endParaRPr>
          </a:p>
        </p:txBody>
      </p:sp>
      <p:pic>
        <p:nvPicPr>
          <p:cNvPr id="14" name="Picture 2" descr="http://xn-----6kcmadfbh0abcb5bybfg2a5b.xn--p1ai/media/k2/items/cache/c1011ef61ed9937904f4938c63d014ea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594" y="188640"/>
            <a:ext cx="3846621" cy="327817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5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E:\СЕМИНАР 1\шаблоны\img1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8"/>
          <a:stretch/>
        </p:blipFill>
        <p:spPr bwMode="auto">
          <a:xfrm>
            <a:off x="-21492" y="-143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2109" y="2426412"/>
            <a:ext cx="85575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2. развитие мелкой моторики;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582" y="2890007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умение ориентироваться в пространстве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и на листе бумаги ;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582" y="3607391"/>
            <a:ext cx="92841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4. умение слушать слышать и видеть, наблюдать;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109" y="4059069"/>
            <a:ext cx="85575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5. запоминать, перерабатывать полученную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информацию;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2109" y="5013176"/>
            <a:ext cx="85296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6. понимать и удерживать в памяти инструкцию;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педагога и правильно выполнять ее;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2109" y="5889535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7. умение организовать свою деятельность;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8. умение действовать по правилам.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2673" y="1668937"/>
            <a:ext cx="4471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ШКОЛЬНОЗНАЧИМЫЕ ФУНКЦИИ</a:t>
            </a:r>
            <a:endParaRPr 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6394" y="2029490"/>
            <a:ext cx="2973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развитие речи;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0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E:\СЕМИНАР 1\шаблоны\img1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8" b="79023"/>
          <a:stretch/>
        </p:blipFill>
        <p:spPr bwMode="auto">
          <a:xfrm>
            <a:off x="0" y="-45259"/>
            <a:ext cx="9144000" cy="953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E:\СЕМИНАР 1\шаблоны\img1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8" t="25397"/>
          <a:stretch/>
        </p:blipFill>
        <p:spPr bwMode="auto">
          <a:xfrm>
            <a:off x="0" y="933491"/>
            <a:ext cx="9144000" cy="59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28600" y="908720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Портрет  ребенка с низким уровнем </a:t>
            </a:r>
          </a:p>
          <a:p>
            <a:pPr algn="ctr"/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школьно-значимых функций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1772816"/>
            <a:ext cx="896448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Слабое речевое развитие</a:t>
            </a:r>
          </a:p>
          <a:p>
            <a:pPr lvl="0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Неразвитость тонкой моторики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проявляется при вырезании фигур по контуру, в несоразмерности частей при лепке, неточности склеивания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деталей</a:t>
            </a:r>
            <a:endParaRPr lang="ru-RU" sz="21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Затруднения при ориентировке на листе бумаги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(при написании графического диктанта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) и в пространстве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( за, перед, слева, справа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Затруднения в понимании причинно-следственных связей, умение обобщать и классифицировать</a:t>
            </a:r>
          </a:p>
          <a:p>
            <a:pPr lvl="0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Слабо развитое произвольное внимание и память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( несобранность, легкая отвлекаемость, с трудом следят за ответами ребят и ходом групповой работы)</a:t>
            </a:r>
          </a:p>
          <a:p>
            <a:pPr lvl="0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Низкий уровень развития самоконтроля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(не способен сравнить выполненное задание с поставленной задачей,  найти собственные ошибки) </a:t>
            </a:r>
          </a:p>
          <a:p>
            <a:pPr lvl="0"/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учебной мотивации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(отказ идти в школу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6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E:\СЕМИНАР 1\шаблоны\img1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8" b="79023"/>
          <a:stretch/>
        </p:blipFill>
        <p:spPr bwMode="auto">
          <a:xfrm>
            <a:off x="0" y="-45259"/>
            <a:ext cx="9144000" cy="953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E:\СЕМИНАР 1\шаблоны\img1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8" t="25397"/>
          <a:stretch/>
        </p:blipFill>
        <p:spPr bwMode="auto">
          <a:xfrm>
            <a:off x="0" y="933725"/>
            <a:ext cx="9144000" cy="59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918140"/>
            <a:ext cx="8676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 организации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занятий по развитию школьно-значимых функций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772" y="2040023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Системность.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Комплексность (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взаимодополняемость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Соответствие возрастным и индивидуальным возможностям.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Адекватность требований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нагрузок.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Постепенность (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пошаговость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Индивидуализация темпа работы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Повторность (цикличность повторения)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материала.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7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E:\СЕМИНАР 1\шаблоны\img1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8" b="79023"/>
          <a:stretch/>
        </p:blipFill>
        <p:spPr bwMode="auto">
          <a:xfrm>
            <a:off x="0" y="-45259"/>
            <a:ext cx="9144000" cy="125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E:\СЕМИНАР 1\шаблоны\img1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8" t="25397"/>
          <a:stretch/>
        </p:blipFill>
        <p:spPr bwMode="auto">
          <a:xfrm>
            <a:off x="0" y="1209501"/>
            <a:ext cx="9144000" cy="59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82611" y="1397321"/>
            <a:ext cx="4491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работы с детьми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23576" y="1921971"/>
            <a:ext cx="34474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Групповые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7596" y="2617748"/>
            <a:ext cx="4855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Занятия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дома  с родителями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60566" y="6112460"/>
            <a:ext cx="3617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овторяемость.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488" y="1920541"/>
            <a:ext cx="3034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Индивидуальные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2500" y="3479257"/>
            <a:ext cx="8579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Главные  условия эффективности работы по формированию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школьно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значимых функций у детей дошкольного возраста: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5488" y="4721878"/>
            <a:ext cx="3445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индивидуализация,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94528" y="5144763"/>
            <a:ext cx="3132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систематичность,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960566" y="5589240"/>
            <a:ext cx="2637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остепенность,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7788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СЕМИНАР 1\шаблоны\slide-20160227-18085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3" t="35077" r="8145" b="7053"/>
          <a:stretch/>
        </p:blipFill>
        <p:spPr bwMode="auto">
          <a:xfrm>
            <a:off x="4572000" y="5330562"/>
            <a:ext cx="4572000" cy="15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756" y="2739954"/>
            <a:ext cx="89644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ПЕДАГОГА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обеспечить грамотный профессиональный подбор содержания учебной, психологической и физической нагрузок, а также форм и методов работы, соответствующих индивидуальным потребностям ребёнка.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E:\СЕМИНАР 1\шаблоны\slide-20160227-18085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3" t="35077" r="8145" b="7053"/>
          <a:stretch/>
        </p:blipFill>
        <p:spPr bwMode="auto">
          <a:xfrm>
            <a:off x="0" y="5385461"/>
            <a:ext cx="4572000" cy="15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33265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ИНДИВИДУАЛЬНЫЙ   МАРШРУТ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это персональный путь реализации интеллектуального, эмоционального, духовного потенциала личности воспитанника дошкольного учреждения.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4730" y="1527679"/>
            <a:ext cx="86157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создать благоприятные условия, стимулирующие активность, раскрытие творческих и интеллектуальных сил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217037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СЕМИНАР 1\шаблоны\slide-20160227-18085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3" t="35077" r="8145" b="7053"/>
          <a:stretch/>
        </p:blipFill>
        <p:spPr bwMode="auto">
          <a:xfrm>
            <a:off x="4572000" y="5330562"/>
            <a:ext cx="4572000" cy="15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СЕМИНАР 1\шаблоны\slide-20160227-18085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3" t="35077" r="8145" b="7053"/>
          <a:stretch/>
        </p:blipFill>
        <p:spPr bwMode="auto">
          <a:xfrm>
            <a:off x="0" y="5385461"/>
            <a:ext cx="4572000" cy="15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88640"/>
            <a:ext cx="864096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КОРРЕКЦИОННО-РАЗВИВАЮЩАЯ РАБОТА </a:t>
            </a:r>
            <a:r>
              <a:rPr lang="ru-RU" sz="2400" dirty="0" smtClean="0"/>
              <a:t>–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дополнительная к основному образовательному процессу деятельность, способствующая более эффективному развитию ребенка, раскрытию и реализации его способностей в различных сферах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852936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cs typeface="Times New Roman" pitchFamily="18" charset="0"/>
              </a:rPr>
              <a:t>ОБЩАЯ ЦЕЛЬ КОРРЕКЦИОННО-РАЗВИВАЮЩЕЙ РАБОТЫ</a:t>
            </a:r>
            <a:endParaRPr lang="ru-RU" sz="2400" i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содействие  развитию ребенка, создание условий для реализации его внутреннего потенциала, помощь в преодолении и компенсации отклонений, мешающих его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развитию,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данном возрастном этапе. </a:t>
            </a:r>
          </a:p>
        </p:txBody>
      </p:sp>
    </p:spTree>
    <p:extLst>
      <p:ext uri="{BB962C8B-B14F-4D97-AF65-F5344CB8AC3E}">
        <p14:creationId xmlns:p14="http://schemas.microsoft.com/office/powerpoint/2010/main" val="208559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СЕМИНАР 1\шаблоны\slide-20160227-18085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3" t="35077" r="8145" b="7053"/>
          <a:stretch/>
        </p:blipFill>
        <p:spPr bwMode="auto">
          <a:xfrm>
            <a:off x="4572000" y="5330562"/>
            <a:ext cx="4572000" cy="15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СЕМИНАР 1\шаблоны\slide-20160227-18085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3" t="35077" r="8145" b="7053"/>
          <a:stretch/>
        </p:blipFill>
        <p:spPr bwMode="auto">
          <a:xfrm>
            <a:off x="0" y="5385461"/>
            <a:ext cx="4572000" cy="15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59532" y="260648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ПРИНЦИПЫ ПРОВЕДЕНИЯ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КОРРЕКЦИОННО-РАЗВИВАЮЩЕЙ РАБОТЫ</a:t>
            </a:r>
            <a:r>
              <a:rPr lang="ru-RU" sz="2800" b="1" i="1" dirty="0" smtClean="0"/>
              <a:t>  </a:t>
            </a:r>
            <a:endParaRPr lang="ru-RU" sz="2800" b="1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7471" y="2132856"/>
            <a:ext cx="2271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ГУМАНИЗМА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3140968"/>
            <a:ext cx="4082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СИСТЕМНОГО</a:t>
            </a:r>
            <a:r>
              <a:rPr lang="ru-RU" sz="2400" b="1" dirty="0" smtClean="0"/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68220" y="2132856"/>
            <a:ext cx="2381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РЕАЛЬНОСТИ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35429" y="4581128"/>
            <a:ext cx="5162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400" b="1" dirty="0" smtClean="0"/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31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490</Words>
  <Application>Microsoft Office PowerPoint</Application>
  <PresentationFormat>Экран (4:3)</PresentationFormat>
  <Paragraphs>76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Tatiana</dc:creator>
  <cp:lastModifiedBy>Пользователь</cp:lastModifiedBy>
  <cp:revision>28</cp:revision>
  <dcterms:created xsi:type="dcterms:W3CDTF">2017-10-29T06:55:19Z</dcterms:created>
  <dcterms:modified xsi:type="dcterms:W3CDTF">2017-11-17T07:20:58Z</dcterms:modified>
</cp:coreProperties>
</file>