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09504-EFAB-461D-B300-4A8BC78948D4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5157-3A74-4B2C-BAA7-3E2FF30A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48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09504-EFAB-461D-B300-4A8BC78948D4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5157-3A74-4B2C-BAA7-3E2FF30A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2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09504-EFAB-461D-B300-4A8BC78948D4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5157-3A74-4B2C-BAA7-3E2FF30A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242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09504-EFAB-461D-B300-4A8BC78948D4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5157-3A74-4B2C-BAA7-3E2FF30A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468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09504-EFAB-461D-B300-4A8BC78948D4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5157-3A74-4B2C-BAA7-3E2FF30A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87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09504-EFAB-461D-B300-4A8BC78948D4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5157-3A74-4B2C-BAA7-3E2FF30A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30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09504-EFAB-461D-B300-4A8BC78948D4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5157-3A74-4B2C-BAA7-3E2FF30A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550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09504-EFAB-461D-B300-4A8BC78948D4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5157-3A74-4B2C-BAA7-3E2FF30A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160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09504-EFAB-461D-B300-4A8BC78948D4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5157-3A74-4B2C-BAA7-3E2FF30A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73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09504-EFAB-461D-B300-4A8BC78948D4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5157-3A74-4B2C-BAA7-3E2FF30A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52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09504-EFAB-461D-B300-4A8BC78948D4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5157-3A74-4B2C-BAA7-3E2FF30A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228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09504-EFAB-461D-B300-4A8BC78948D4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15157-3A74-4B2C-BAA7-3E2FF30A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33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https://studfile.net/html/2706/286/html_x8La3agmOV.LuYd/htmlconvd-Xa4rjR2x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847"/>
            <a:ext cx="9144000" cy="681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00349" y="4077073"/>
            <a:ext cx="344966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</a:t>
            </a:r>
          </a:p>
          <a:p>
            <a:r>
              <a:rPr lang="ru-RU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Полещук Татьяна  Валерьевна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91544" y="116632"/>
            <a:ext cx="712879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Серия</a:t>
            </a: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РОДИТЕЛЯМ о ДЕТЯХ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2645" y="2420889"/>
            <a:ext cx="493955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«Раннее детство»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23593" y="4261739"/>
            <a:ext cx="1645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Составил:</a:t>
            </a:r>
          </a:p>
        </p:txBody>
      </p:sp>
    </p:spTree>
    <p:extLst>
      <p:ext uri="{BB962C8B-B14F-4D97-AF65-F5344CB8AC3E}">
        <p14:creationId xmlns:p14="http://schemas.microsoft.com/office/powerpoint/2010/main" val="21444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studfile.net/html/2706/286/html_x8La3agmOV.LuYd/htmlconvd-Xa4rjR2x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847"/>
            <a:ext cx="9144000" cy="681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03512" y="548085"/>
            <a:ext cx="813690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В этот период наступает психологическое отделение ребенка от матери (разрушается ситуация «Мы»), интенсивно развиваются психологические функции, и к 3 годам появляются элементы самосознания. </a:t>
            </a:r>
          </a:p>
          <a:p>
            <a:r>
              <a:rPr lang="ru-RU" dirty="0"/>
              <a:t>	Предметные действия в раннем возрасте (по </a:t>
            </a:r>
            <a:r>
              <a:rPr lang="ru-RU" dirty="0" err="1"/>
              <a:t>Д.Б.Эльконину</a:t>
            </a:r>
            <a:r>
              <a:rPr lang="ru-RU" dirty="0"/>
              <a:t>, 1971) развиваются по двум направлениям: </a:t>
            </a:r>
          </a:p>
          <a:p>
            <a:pPr marL="342900" indent="-342900">
              <a:buAutoNum type="arabicParenR"/>
            </a:pPr>
            <a:r>
              <a:rPr lang="ru-RU" dirty="0"/>
              <a:t>От совместного со взрослым действие переходит к самостоятельному исполнению через показ и словесные инструкции. </a:t>
            </a:r>
          </a:p>
          <a:p>
            <a:pPr marL="342900" indent="-342900">
              <a:buAutoNum type="arabicParenR"/>
            </a:pPr>
            <a:r>
              <a:rPr lang="ru-RU" dirty="0"/>
              <a:t>Совершенствуются способы ориентации, </a:t>
            </a:r>
          </a:p>
          <a:p>
            <a:r>
              <a:rPr lang="ru-RU" dirty="0"/>
              <a:t>появляется перенос действий. Это способствует</a:t>
            </a:r>
          </a:p>
          <a:p>
            <a:r>
              <a:rPr lang="ru-RU" dirty="0"/>
              <a:t>отделению ребенка от взрослого, сравнению с ним,</a:t>
            </a:r>
          </a:p>
          <a:p>
            <a:r>
              <a:rPr lang="ru-RU" dirty="0"/>
              <a:t> налаживанию общения через предметную деятельность. </a:t>
            </a:r>
          </a:p>
          <a:p>
            <a:r>
              <a:rPr lang="ru-RU" b="1" dirty="0"/>
              <a:t>Деятельность ребенка </a:t>
            </a:r>
            <a:r>
              <a:rPr lang="ru-RU" dirty="0"/>
              <a:t>становится продуктивной </a:t>
            </a:r>
          </a:p>
          <a:p>
            <a:r>
              <a:rPr lang="ru-RU" dirty="0"/>
              <a:t>(семиотическая функция – символические игры, </a:t>
            </a:r>
          </a:p>
          <a:p>
            <a:r>
              <a:rPr lang="ru-RU" dirty="0"/>
              <a:t>умственные образы, подражание и моделирование </a:t>
            </a:r>
          </a:p>
          <a:p>
            <a:r>
              <a:rPr lang="ru-RU" dirty="0"/>
              <a:t>деятельности). </a:t>
            </a:r>
          </a:p>
          <a:p>
            <a:r>
              <a:rPr lang="ru-RU" b="1" dirty="0"/>
              <a:t>Речевое общение </a:t>
            </a:r>
            <a:r>
              <a:rPr lang="ru-RU" dirty="0"/>
              <a:t>позволяет усваивать знания, формировать </a:t>
            </a:r>
          </a:p>
          <a:p>
            <a:r>
              <a:rPr lang="ru-RU" dirty="0"/>
              <a:t>необходимые умения и навыки. </a:t>
            </a:r>
          </a:p>
          <a:p>
            <a:r>
              <a:rPr lang="ru-RU" b="1" dirty="0"/>
              <a:t>Слово </a:t>
            </a:r>
            <a:r>
              <a:rPr lang="ru-RU" dirty="0"/>
              <a:t>выступает регулятором поведения, элементом </a:t>
            </a:r>
          </a:p>
          <a:p>
            <a:r>
              <a:rPr lang="ru-RU" dirty="0"/>
              <a:t>знаковой системы, имеющим предметное значение </a:t>
            </a:r>
          </a:p>
          <a:p>
            <a:r>
              <a:rPr lang="ru-RU" dirty="0"/>
              <a:t>(открывает путь от предмета к общению).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12399" y="109149"/>
            <a:ext cx="9145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Раннее детство – это период жизни ребенка от 1 года до 3 лет</a:t>
            </a:r>
            <a:r>
              <a:rPr lang="ru-RU" sz="2400" dirty="0"/>
              <a:t> 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104126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studfile.net/html/2706/286/html_x8La3agmOV.LuYd/htmlconvd-Xa4rjR2x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847"/>
            <a:ext cx="9144000" cy="681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24000" y="692696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Пассивная речь (</a:t>
            </a:r>
            <a:r>
              <a:rPr lang="ru-RU" dirty="0" err="1"/>
              <a:t>импрессивная</a:t>
            </a:r>
            <a:r>
              <a:rPr lang="ru-RU" dirty="0"/>
              <a:t>, речь – понимание), опережает активную (экспрессивная, речь – говорение), и влияет на обогащение словаря. Сначала ребенок понимает слова-указания, затем слова-названия, позднее смысл инструкций и поручений и, наконец, рассказы, сказки, </a:t>
            </a:r>
            <a:r>
              <a:rPr lang="ru-RU" dirty="0" err="1"/>
              <a:t>т.е</a:t>
            </a:r>
            <a:r>
              <a:rPr lang="ru-RU" dirty="0"/>
              <a:t> контекстную речь.</a:t>
            </a:r>
          </a:p>
          <a:p>
            <a:r>
              <a:rPr lang="ru-RU" dirty="0"/>
              <a:t>	Наблюдается переход от автономной речи к связевой, </a:t>
            </a:r>
          </a:p>
          <a:p>
            <a:r>
              <a:rPr lang="ru-RU" dirty="0"/>
              <a:t>от многозначности слов к функциональным обобщениям, </a:t>
            </a:r>
          </a:p>
          <a:p>
            <a:r>
              <a:rPr lang="ru-RU" dirty="0"/>
              <a:t>пробуждается «чувство языка». </a:t>
            </a:r>
          </a:p>
          <a:p>
            <a:r>
              <a:rPr lang="ru-RU" dirty="0"/>
              <a:t>	Пополняется словарь посредством вопросов </a:t>
            </a:r>
          </a:p>
          <a:p>
            <a:r>
              <a:rPr lang="ru-RU" dirty="0"/>
              <a:t>«Что это?», «Кто это?». Фонематический слух </a:t>
            </a:r>
          </a:p>
          <a:p>
            <a:r>
              <a:rPr lang="ru-RU" dirty="0"/>
              <a:t>опережает развитие артикуляции, поэтому ребенок </a:t>
            </a:r>
          </a:p>
          <a:p>
            <a:r>
              <a:rPr lang="ru-RU" dirty="0"/>
              <a:t>сначала учится «правильно слышать», а потом </a:t>
            </a:r>
          </a:p>
          <a:p>
            <a:r>
              <a:rPr lang="ru-RU" dirty="0"/>
              <a:t>«правильно говорить». Постепенно усваивается фонетика</a:t>
            </a:r>
          </a:p>
          <a:p>
            <a:r>
              <a:rPr lang="ru-RU" dirty="0"/>
              <a:t> и грамматика, происходит овладение почти всеми </a:t>
            </a:r>
          </a:p>
          <a:p>
            <a:r>
              <a:rPr lang="ru-RU" dirty="0"/>
              <a:t>синтаксическими конструкциями, наблюдается переход от </a:t>
            </a:r>
          </a:p>
          <a:p>
            <a:r>
              <a:rPr lang="ru-RU" dirty="0"/>
              <a:t>условных предложений (до 1,5 лет) к сложным. </a:t>
            </a:r>
          </a:p>
          <a:p>
            <a:r>
              <a:rPr lang="ru-RU" dirty="0"/>
              <a:t>	Индикативная (указательная) функция речи </a:t>
            </a:r>
          </a:p>
          <a:p>
            <a:r>
              <a:rPr lang="ru-RU" dirty="0"/>
              <a:t>замещается номинативной (обозначающей).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67608" y="124400"/>
            <a:ext cx="76897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тенденции развития речи в раннем детстве </a:t>
            </a:r>
          </a:p>
        </p:txBody>
      </p:sp>
    </p:spTree>
    <p:extLst>
      <p:ext uri="{BB962C8B-B14F-4D97-AF65-F5344CB8AC3E}">
        <p14:creationId xmlns:p14="http://schemas.microsoft.com/office/powerpoint/2010/main" val="407228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studfile.net/html/2706/286/html_x8La3agmOV.LuYd/htmlconvd-Xa4rjR2x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847"/>
            <a:ext cx="9144000" cy="681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s://ds02.infourok.ru/uploads/ex/0760/00054b07-c93161db/img13.jpg"/>
          <p:cNvPicPr/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866" t="15475" r="3355" b="4596"/>
          <a:stretch/>
        </p:blipFill>
        <p:spPr bwMode="auto">
          <a:xfrm>
            <a:off x="1524000" y="1032200"/>
            <a:ext cx="4857948" cy="56829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03512" y="260648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91544" y="108525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психического развития ребенка </a:t>
            </a:r>
          </a:p>
          <a:p>
            <a:pPr algn="ctr"/>
            <a:r>
              <a:rPr lang="ru-RU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раннем возрасте </a:t>
            </a:r>
          </a:p>
        </p:txBody>
      </p:sp>
    </p:spTree>
    <p:extLst>
      <p:ext uri="{BB962C8B-B14F-4D97-AF65-F5344CB8AC3E}">
        <p14:creationId xmlns:p14="http://schemas.microsoft.com/office/powerpoint/2010/main" val="55996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4" descr="https://studfile.net/html/2706/286/html_x8La3agmOV.LuYd/htmlconvd-Xa4rjR2x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847"/>
            <a:ext cx="9144000" cy="681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775520" y="512574"/>
            <a:ext cx="889248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dirty="0"/>
              <a:t>имеет следующие черты: </a:t>
            </a:r>
          </a:p>
          <a:p>
            <a:r>
              <a:rPr lang="ru-RU" dirty="0"/>
              <a:t>- заимствование действий взрослых (ухаживание за куклой, «кормление»); </a:t>
            </a:r>
          </a:p>
          <a:p>
            <a:r>
              <a:rPr lang="ru-RU" dirty="0"/>
              <a:t>-ситуативный выбор игр под влиянием игрушки или подражания, возникновение цели в ходе игры (например, в строительных играх с игрушками);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03713" y="50909"/>
            <a:ext cx="5977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деятельность в раннем возрасте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789909" y="2333987"/>
            <a:ext cx="56022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сюжеты однообразные, неустойчивые, чаще бытовые с включением эпизодов сказок, используются </a:t>
            </a:r>
          </a:p>
          <a:p>
            <a:r>
              <a:rPr lang="ru-RU" dirty="0"/>
              <a:t>предметы – заменители; </a:t>
            </a:r>
          </a:p>
          <a:p>
            <a:r>
              <a:rPr lang="ru-RU" dirty="0"/>
              <a:t>-замысел к трем годам адресуется группе детей, осуществляется переход от индивидуальной игры к играм вдвоем, а затем – к групповым играм, роль партнеров по играм переносится с игрушек на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775520" y="1687656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-содержание игры – действия с предметами, позже – отражение простейших взаимоотношений между персонажами;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775520" y="5367196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-появление режиссерских, символических и первых </a:t>
            </a:r>
          </a:p>
          <a:p>
            <a:r>
              <a:rPr lang="ru-RU" dirty="0"/>
              <a:t>сюжетно – ролевых игр;</a:t>
            </a:r>
          </a:p>
          <a:p>
            <a:r>
              <a:rPr lang="ru-RU" dirty="0"/>
              <a:t>-наблюдаются первые признаки формирования у детей </a:t>
            </a:r>
            <a:r>
              <a:rPr lang="ru-RU" dirty="0" err="1"/>
              <a:t>полоролевого</a:t>
            </a:r>
            <a:r>
              <a:rPr lang="ru-RU" dirty="0"/>
              <a:t> поведения посредством подражания и волевого самоуправления поведения.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809769" y="4351532"/>
            <a:ext cx="5400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сверстников;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775520" y="472086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- разделение функций играющих, правила не регламентируют действия играющих; </a:t>
            </a:r>
          </a:p>
        </p:txBody>
      </p:sp>
    </p:spTree>
    <p:extLst>
      <p:ext uri="{BB962C8B-B14F-4D97-AF65-F5344CB8AC3E}">
        <p14:creationId xmlns:p14="http://schemas.microsoft.com/office/powerpoint/2010/main" val="221315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https://studfile.net/html/2706/286/html_x8La3agmOV.LuYd/htmlconvd-Xa4rjR2x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 bwMode="auto">
          <a:xfrm>
            <a:off x="1524000" y="15847"/>
            <a:ext cx="3602182" cy="681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https://studfile.net/html/2706/286/html_x8La3agmOV.LuYd/htmlconvd-Xa4rjR2x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 bwMode="auto">
          <a:xfrm>
            <a:off x="7065818" y="38100"/>
            <a:ext cx="3602182" cy="681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https://studfile.net/html/2706/286/html_x8La3agmOV.LuYd/htmlconvd-Xa4rjR2x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 bwMode="auto">
          <a:xfrm>
            <a:off x="4761024" y="38100"/>
            <a:ext cx="3602182" cy="681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Рисунок 17" descr="Дети раннего возраста в дошкольных учреждениях. Иллюстрация № 5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178" b="17743"/>
          <a:stretch/>
        </p:blipFill>
        <p:spPr bwMode="auto">
          <a:xfrm>
            <a:off x="1524000" y="473017"/>
            <a:ext cx="999930" cy="49441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Рисунок 18" descr="Дети раннего возраста в дошкольных учреждениях. Иллюстрация № 5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07" r="989" b="17743"/>
          <a:stretch/>
        </p:blipFill>
        <p:spPr bwMode="auto">
          <a:xfrm>
            <a:off x="2423592" y="473018"/>
            <a:ext cx="2337432" cy="49441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Рисунок 19" descr="Дети раннего возраста в дошкольных учреждениях. Иллюстрация № 5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1" b="17743"/>
          <a:stretch/>
        </p:blipFill>
        <p:spPr bwMode="auto">
          <a:xfrm>
            <a:off x="4583832" y="473017"/>
            <a:ext cx="6084169" cy="49441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616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https://studfile.net/html/2706/286/html_x8La3agmOV.LuYd/htmlconvd-Xa4rjR2x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847"/>
            <a:ext cx="9144000" cy="681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356" y="827556"/>
            <a:ext cx="8964132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	Появляется </a:t>
            </a:r>
            <a:r>
              <a:rPr lang="ru-RU" b="1" dirty="0"/>
              <a:t>волевое </a:t>
            </a:r>
            <a:r>
              <a:rPr lang="ru-RU" dirty="0"/>
              <a:t>управление поведением. </a:t>
            </a:r>
          </a:p>
          <a:p>
            <a:r>
              <a:rPr lang="ru-RU" b="1" dirty="0"/>
              <a:t>	Мотивационная сфера </a:t>
            </a:r>
            <a:r>
              <a:rPr lang="ru-RU" dirty="0"/>
              <a:t>отличается тем, что желания ребенка крайне неустойчивы, он не может их контролировать и сдерживать. 	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03512" y="2418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Эмоционально-волевое и личностное развитие детей </a:t>
            </a:r>
          </a:p>
          <a:p>
            <a:pPr algn="ctr"/>
            <a:r>
              <a:rPr lang="ru-RU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раннем возрасте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24000" y="2789345"/>
            <a:ext cx="5436096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	Переходный кризис «Я сам» - кризис трех лет. Ребенок отделяется от взрослых, пытается установить с ним новые, более глубокие отношения. </a:t>
            </a:r>
          </a:p>
          <a:p>
            <a:endParaRPr lang="ru-RU" sz="2400" b="1" i="1" dirty="0">
              <a:solidFill>
                <a:srgbClr val="C00000"/>
              </a:solidFill>
            </a:endParaRPr>
          </a:p>
          <a:p>
            <a:pPr algn="ctr"/>
            <a:r>
              <a:rPr lang="ru-RU" sz="2400" b="1" i="1" dirty="0">
                <a:solidFill>
                  <a:srgbClr val="C00000"/>
                </a:solidFill>
              </a:rPr>
              <a:t>Кризис трех лет – это пересмотр старой системы социальных отношений , </a:t>
            </a:r>
          </a:p>
          <a:p>
            <a:pPr algn="ctr"/>
            <a:r>
              <a:rPr lang="ru-RU" sz="2400" b="1" i="1" dirty="0">
                <a:solidFill>
                  <a:srgbClr val="C00000"/>
                </a:solidFill>
              </a:rPr>
              <a:t>кризис выделения своего Я.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31430" y="1764175"/>
            <a:ext cx="57166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Новый этап самосознания (называет себя по имени, местоимение «Я»)- первичная самооценка, осознание не только Я, но и того, что Я-хороший. 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83833" y="5548423"/>
            <a:ext cx="1868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b="1" i="1" dirty="0">
                <a:solidFill>
                  <a:srgbClr val="C00000"/>
                </a:solidFill>
              </a:rPr>
              <a:t>(</a:t>
            </a:r>
            <a:r>
              <a:rPr lang="ru-RU" b="1" i="1" dirty="0" err="1">
                <a:solidFill>
                  <a:srgbClr val="C00000"/>
                </a:solidFill>
              </a:rPr>
              <a:t>Эльконин</a:t>
            </a:r>
            <a:r>
              <a:rPr lang="ru-RU" b="1" i="1" dirty="0">
                <a:solidFill>
                  <a:srgbClr val="C00000"/>
                </a:solidFill>
              </a:rPr>
              <a:t>, 1960)</a:t>
            </a:r>
          </a:p>
        </p:txBody>
      </p:sp>
    </p:spTree>
    <p:extLst>
      <p:ext uri="{BB962C8B-B14F-4D97-AF65-F5344CB8AC3E}">
        <p14:creationId xmlns:p14="http://schemas.microsoft.com/office/powerpoint/2010/main" val="33373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900igr.net/up/datas/150531/0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69"/>
          <a:stretch/>
        </p:blipFill>
        <p:spPr bwMode="auto">
          <a:xfrm>
            <a:off x="1550462" y="3214256"/>
            <a:ext cx="9144000" cy="3643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03512" y="167267"/>
            <a:ext cx="89644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Кризисные явления раннего возраста (по </a:t>
            </a:r>
            <a:r>
              <a:rPr lang="ru-RU" sz="24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Э.Келер</a:t>
            </a:r>
            <a:r>
              <a:rPr lang="ru-RU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ctr"/>
            <a:endParaRPr lang="ru-RU" sz="8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/>
              <a:t>Негативизм </a:t>
            </a:r>
            <a:r>
              <a:rPr lang="ru-RU" sz="2000" dirty="0"/>
              <a:t>(отказ подчиняться определенным требованиям взрослых). </a:t>
            </a:r>
          </a:p>
          <a:p>
            <a:r>
              <a:rPr lang="ru-RU" sz="2000" b="1" dirty="0"/>
              <a:t>Упрямство </a:t>
            </a:r>
            <a:r>
              <a:rPr lang="ru-RU" sz="2000" dirty="0"/>
              <a:t>(настаивание на своем требовании или решении). </a:t>
            </a:r>
          </a:p>
          <a:p>
            <a:r>
              <a:rPr lang="ru-RU" sz="2000" b="1" dirty="0"/>
              <a:t>Строптивость </a:t>
            </a:r>
            <a:r>
              <a:rPr lang="ru-RU" sz="2000" dirty="0"/>
              <a:t>(сопротивление порядкам, которые существуют дома). </a:t>
            </a:r>
          </a:p>
          <a:p>
            <a:r>
              <a:rPr lang="ru-RU" sz="2000" b="1" dirty="0"/>
              <a:t>Своеволие </a:t>
            </a:r>
            <a:r>
              <a:rPr lang="ru-RU" sz="2000" dirty="0"/>
              <a:t>(стремление к эмансипации, самостоятельности намерений, замысла). </a:t>
            </a:r>
          </a:p>
          <a:p>
            <a:r>
              <a:rPr lang="ru-RU" sz="2000" b="1" dirty="0"/>
              <a:t>Обесценивание взрослого </a:t>
            </a:r>
            <a:r>
              <a:rPr lang="ru-RU" sz="2000" dirty="0"/>
              <a:t>(оскорбление родителей). </a:t>
            </a:r>
          </a:p>
          <a:p>
            <a:r>
              <a:rPr lang="ru-RU" sz="2000" b="1" dirty="0"/>
              <a:t>Протест </a:t>
            </a:r>
            <a:r>
              <a:rPr lang="ru-RU" sz="2000" dirty="0"/>
              <a:t>– бунт (протестное поведение). </a:t>
            </a:r>
          </a:p>
          <a:p>
            <a:r>
              <a:rPr lang="ru-RU" sz="2000" b="1" dirty="0"/>
              <a:t>Деспотичность</a:t>
            </a:r>
            <a:r>
              <a:rPr lang="ru-RU" sz="2000" dirty="0"/>
              <a:t> (деспотизм по отношению к близким).</a:t>
            </a:r>
          </a:p>
        </p:txBody>
      </p:sp>
    </p:spTree>
    <p:extLst>
      <p:ext uri="{BB962C8B-B14F-4D97-AF65-F5344CB8AC3E}">
        <p14:creationId xmlns:p14="http://schemas.microsoft.com/office/powerpoint/2010/main" val="127705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drasler.ru/wp-content/uploads/2019/03/C%D0%BF%D0%B0%D1%81%D0%B8%D0%B1%D0%BE-%D0%B7%D0%B0-%D0%B2%D0%BD%D0%B8%D0%BC%D0%B0%D0%BD%D0%B8%D0%B5-%D0%BA%D0%B0%D1%80%D1%82%D0%B8%D0%BD%D0%BA%D0%B8-%D0%B4%D0%BB%D1%8F-%D0%BF%D1%80%D0%B5%D0%B7%D0%B5%D0%BD%D1%82%D0%B0%D1%86%D0%B8%D0%B8-%D0%BF%D0%BE%D0%B4%D0%B1%D0%BE%D1%80%D0%BA%D0%B0-36-%D1%88%D1%82%D1%83%D0%BA-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20983"/>
            <a:ext cx="9144000" cy="5546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900igr.net/up/datas/150907/01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72" b="55856"/>
          <a:stretch/>
        </p:blipFill>
        <p:spPr bwMode="auto">
          <a:xfrm>
            <a:off x="1524000" y="0"/>
            <a:ext cx="9144000" cy="142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74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Широкоэкранный</PresentationFormat>
  <Paragraphs>72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Любонька</dc:creator>
  <cp:lastModifiedBy>Любонька</cp:lastModifiedBy>
  <cp:revision>2</cp:revision>
  <dcterms:created xsi:type="dcterms:W3CDTF">2020-01-21T08:10:02Z</dcterms:created>
  <dcterms:modified xsi:type="dcterms:W3CDTF">2020-01-21T08:12:26Z</dcterms:modified>
</cp:coreProperties>
</file>